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57" r:id="rId3"/>
    <p:sldId id="260" r:id="rId4"/>
    <p:sldId id="258" r:id="rId5"/>
    <p:sldId id="263" r:id="rId6"/>
    <p:sldId id="266" r:id="rId7"/>
    <p:sldId id="267" r:id="rId8"/>
    <p:sldId id="286" r:id="rId9"/>
    <p:sldId id="290" r:id="rId10"/>
    <p:sldId id="285" r:id="rId11"/>
    <p:sldId id="284" r:id="rId12"/>
    <p:sldId id="261" r:id="rId13"/>
    <p:sldId id="283" r:id="rId14"/>
    <p:sldId id="289" r:id="rId15"/>
    <p:sldId id="268" r:id="rId16"/>
    <p:sldId id="27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2364" autoAdjust="0"/>
  </p:normalViewPr>
  <p:slideViewPr>
    <p:cSldViewPr>
      <p:cViewPr varScale="1">
        <p:scale>
          <a:sx n="81" d="100"/>
          <a:sy n="81" d="100"/>
        </p:scale>
        <p:origin x="159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41E09-354D-4E74-898C-DED1E2F0A868}" type="datetimeFigureOut">
              <a:rPr lang="en-IN" smtClean="0"/>
              <a:t>21-08-2018</a:t>
            </a:fld>
            <a:endParaRPr lang="en-IN"/>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91F219-155C-49F3-9867-F09B10785C94}" type="slidenum">
              <a:rPr lang="en-IN" smtClean="0"/>
              <a:t>‹#›</a:t>
            </a:fld>
            <a:endParaRPr lang="en-IN"/>
          </a:p>
        </p:txBody>
      </p:sp>
    </p:spTree>
    <p:extLst>
      <p:ext uri="{BB962C8B-B14F-4D97-AF65-F5344CB8AC3E}">
        <p14:creationId xmlns:p14="http://schemas.microsoft.com/office/powerpoint/2010/main" val="5460811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562346-119D-4A1D-AA0D-9035CA67EEDB}" type="datetimeFigureOut">
              <a:rPr lang="en-US" smtClean="0"/>
              <a:t>8/21/2018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67EB8D-6D85-49B4-B792-31DF5E3E7C97}" type="slidenum">
              <a:rPr lang="en-US" smtClean="0"/>
              <a:t>‹#›</a:t>
            </a:fld>
            <a:endParaRPr lang="en-US"/>
          </a:p>
        </p:txBody>
      </p:sp>
    </p:spTree>
    <p:extLst>
      <p:ext uri="{BB962C8B-B14F-4D97-AF65-F5344CB8AC3E}">
        <p14:creationId xmlns:p14="http://schemas.microsoft.com/office/powerpoint/2010/main" val="1518286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67EB8D-6D85-49B4-B792-31DF5E3E7C97}" type="slidenum">
              <a:rPr lang="en-US" smtClean="0"/>
              <a:t>1</a:t>
            </a:fld>
            <a:endParaRPr lang="en-US"/>
          </a:p>
        </p:txBody>
      </p:sp>
    </p:spTree>
    <p:extLst>
      <p:ext uri="{BB962C8B-B14F-4D97-AF65-F5344CB8AC3E}">
        <p14:creationId xmlns:p14="http://schemas.microsoft.com/office/powerpoint/2010/main" val="3192731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ea typeface="ＭＳ Ｐゴシック"/>
              <a:cs typeface="ＭＳ Ｐゴシック"/>
            </a:endParaRP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a:cs typeface="ＭＳ Ｐゴシック"/>
              </a:defRPr>
            </a:lvl1pPr>
            <a:lvl2pPr marL="729057" indent="-280406" eaLnBrk="0" hangingPunct="0">
              <a:defRPr>
                <a:solidFill>
                  <a:schemeClr val="tx1"/>
                </a:solidFill>
                <a:latin typeface="Arial" pitchFamily="34" charset="0"/>
                <a:ea typeface="ＭＳ Ｐゴシック"/>
                <a:cs typeface="ＭＳ Ｐゴシック"/>
              </a:defRPr>
            </a:lvl2pPr>
            <a:lvl3pPr marL="1121626" indent="-224325" eaLnBrk="0" hangingPunct="0">
              <a:defRPr>
                <a:solidFill>
                  <a:schemeClr val="tx1"/>
                </a:solidFill>
                <a:latin typeface="Arial" pitchFamily="34" charset="0"/>
                <a:ea typeface="ＭＳ Ｐゴシック"/>
                <a:cs typeface="ＭＳ Ｐゴシック"/>
              </a:defRPr>
            </a:lvl3pPr>
            <a:lvl4pPr marL="1570276" indent="-224325" eaLnBrk="0" hangingPunct="0">
              <a:defRPr>
                <a:solidFill>
                  <a:schemeClr val="tx1"/>
                </a:solidFill>
                <a:latin typeface="Arial" pitchFamily="34" charset="0"/>
                <a:ea typeface="ＭＳ Ｐゴシック"/>
                <a:cs typeface="ＭＳ Ｐゴシック"/>
              </a:defRPr>
            </a:lvl4pPr>
            <a:lvl5pPr marL="2018927" indent="-224325" eaLnBrk="0" hangingPunct="0">
              <a:defRPr>
                <a:solidFill>
                  <a:schemeClr val="tx1"/>
                </a:solidFill>
                <a:latin typeface="Arial" pitchFamily="34" charset="0"/>
                <a:ea typeface="ＭＳ Ｐゴシック"/>
                <a:cs typeface="ＭＳ Ｐゴシック"/>
              </a:defRPr>
            </a:lvl5pPr>
            <a:lvl6pPr marL="2467577" indent="-224325" eaLnBrk="0" fontAlgn="base" hangingPunct="0">
              <a:spcBef>
                <a:spcPct val="0"/>
              </a:spcBef>
              <a:spcAft>
                <a:spcPct val="0"/>
              </a:spcAft>
              <a:defRPr>
                <a:solidFill>
                  <a:schemeClr val="tx1"/>
                </a:solidFill>
                <a:latin typeface="Arial" pitchFamily="34" charset="0"/>
                <a:ea typeface="ＭＳ Ｐゴシック"/>
                <a:cs typeface="ＭＳ Ｐゴシック"/>
              </a:defRPr>
            </a:lvl6pPr>
            <a:lvl7pPr marL="2916227" indent="-224325" eaLnBrk="0" fontAlgn="base" hangingPunct="0">
              <a:spcBef>
                <a:spcPct val="0"/>
              </a:spcBef>
              <a:spcAft>
                <a:spcPct val="0"/>
              </a:spcAft>
              <a:defRPr>
                <a:solidFill>
                  <a:schemeClr val="tx1"/>
                </a:solidFill>
                <a:latin typeface="Arial" pitchFamily="34" charset="0"/>
                <a:ea typeface="ＭＳ Ｐゴシック"/>
                <a:cs typeface="ＭＳ Ｐゴシック"/>
              </a:defRPr>
            </a:lvl7pPr>
            <a:lvl8pPr marL="3364878" indent="-224325" eaLnBrk="0" fontAlgn="base" hangingPunct="0">
              <a:spcBef>
                <a:spcPct val="0"/>
              </a:spcBef>
              <a:spcAft>
                <a:spcPct val="0"/>
              </a:spcAft>
              <a:defRPr>
                <a:solidFill>
                  <a:schemeClr val="tx1"/>
                </a:solidFill>
                <a:latin typeface="Arial" pitchFamily="34" charset="0"/>
                <a:ea typeface="ＭＳ Ｐゴシック"/>
                <a:cs typeface="ＭＳ Ｐゴシック"/>
              </a:defRPr>
            </a:lvl8pPr>
            <a:lvl9pPr marL="3813528" indent="-224325" eaLnBrk="0" fontAlgn="base" hangingPunct="0">
              <a:spcBef>
                <a:spcPct val="0"/>
              </a:spcBef>
              <a:spcAft>
                <a:spcPct val="0"/>
              </a:spcAft>
              <a:defRPr>
                <a:solidFill>
                  <a:schemeClr val="tx1"/>
                </a:solidFill>
                <a:latin typeface="Arial" pitchFamily="34" charset="0"/>
                <a:ea typeface="ＭＳ Ｐゴシック"/>
                <a:cs typeface="ＭＳ Ｐゴシック"/>
              </a:defRPr>
            </a:lvl9pPr>
          </a:lstStyle>
          <a:p>
            <a:pPr eaLnBrk="1" hangingPunct="1"/>
            <a:fld id="{5D447D87-D536-4EBE-A907-399A28D0D897}" type="slidenum">
              <a:rPr lang="en-US" smtClean="0">
                <a:latin typeface="Calibri" pitchFamily="34" charset="0"/>
              </a:rPr>
              <a:pPr eaLnBrk="1" hangingPunct="1"/>
              <a:t>6</a:t>
            </a:fld>
            <a:endParaRPr lang="en-US" smtClean="0">
              <a:latin typeface="Calibri" pitchFamily="34" charset="0"/>
            </a:endParaRPr>
          </a:p>
        </p:txBody>
      </p:sp>
    </p:spTree>
    <p:extLst>
      <p:ext uri="{BB962C8B-B14F-4D97-AF65-F5344CB8AC3E}">
        <p14:creationId xmlns:p14="http://schemas.microsoft.com/office/powerpoint/2010/main" val="3255823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a typeface="ＭＳ Ｐゴシック"/>
                <a:cs typeface="ＭＳ Ｐゴシック"/>
              </a:rPr>
              <a:t>!) The weightage for </a:t>
            </a:r>
            <a:r>
              <a:rPr lang="en-US" b="1" dirty="0" smtClean="0">
                <a:ea typeface="ＭＳ Ｐゴシック"/>
                <a:cs typeface="ＭＳ Ｐゴシック"/>
              </a:rPr>
              <a:t>Perception of Public Services</a:t>
            </a:r>
            <a:r>
              <a:rPr lang="en-US" dirty="0" smtClean="0">
                <a:ea typeface="ＭＳ Ｐゴシック"/>
                <a:cs typeface="ＭＳ Ｐゴシック"/>
              </a:rPr>
              <a:t> was further divided into a hierarchy of 4 levels to meet the desired objective. Level 1 included facilities which are more critical to state government whereas Level 4 included facilities that are more critical to central government. </a:t>
            </a:r>
          </a:p>
          <a:p>
            <a:r>
              <a:rPr lang="en-US" u="sng" dirty="0" smtClean="0">
                <a:ea typeface="ＭＳ Ｐゴシック"/>
                <a:cs typeface="ＭＳ Ｐゴシック"/>
              </a:rPr>
              <a:t>Level 1</a:t>
            </a:r>
            <a:r>
              <a:rPr lang="en-US" dirty="0" smtClean="0">
                <a:ea typeface="ＭＳ Ｐゴシック"/>
                <a:cs typeface="ＭＳ Ｐゴシック"/>
              </a:rPr>
              <a:t> – This level included areas like Power supply, Law &amp; Order situation &amp; Instances of crime. It was given a weightage of </a:t>
            </a:r>
            <a:r>
              <a:rPr lang="en-US" b="1" dirty="0" smtClean="0">
                <a:ea typeface="ＭＳ Ｐゴシック"/>
                <a:cs typeface="ＭＳ Ｐゴシック"/>
              </a:rPr>
              <a:t>8 points</a:t>
            </a:r>
            <a:endParaRPr lang="en-US" dirty="0" smtClean="0">
              <a:ea typeface="ＭＳ Ｐゴシック"/>
              <a:cs typeface="ＭＳ Ｐゴシック"/>
            </a:endParaRPr>
          </a:p>
          <a:p>
            <a:r>
              <a:rPr lang="en-US" u="sng" dirty="0" smtClean="0">
                <a:ea typeface="ＭＳ Ｐゴシック"/>
                <a:cs typeface="ＭＳ Ｐゴシック"/>
              </a:rPr>
              <a:t>Level 2</a:t>
            </a:r>
            <a:r>
              <a:rPr lang="en-US" dirty="0" smtClean="0">
                <a:ea typeface="ＭＳ Ｐゴシック"/>
                <a:cs typeface="ＭＳ Ｐゴシック"/>
              </a:rPr>
              <a:t> – This level included areas like Availability of food through ration shops &amp; Pollution problems. It was given a weightage of </a:t>
            </a:r>
            <a:r>
              <a:rPr lang="en-US" b="1" dirty="0" smtClean="0">
                <a:ea typeface="ＭＳ Ｐゴシック"/>
                <a:cs typeface="ＭＳ Ｐゴシック"/>
              </a:rPr>
              <a:t>5 points</a:t>
            </a:r>
            <a:r>
              <a:rPr lang="en-US" dirty="0" smtClean="0">
                <a:ea typeface="ＭＳ Ｐゴシック"/>
                <a:cs typeface="ＭＳ Ｐゴシック"/>
              </a:rPr>
              <a:t> </a:t>
            </a:r>
          </a:p>
          <a:p>
            <a:r>
              <a:rPr lang="en-US" u="sng" dirty="0" smtClean="0">
                <a:ea typeface="ＭＳ Ｐゴシック"/>
                <a:cs typeface="ＭＳ Ｐゴシック"/>
              </a:rPr>
              <a:t>Level 3</a:t>
            </a:r>
            <a:r>
              <a:rPr lang="en-US" dirty="0" smtClean="0">
                <a:ea typeface="ＭＳ Ｐゴシック"/>
                <a:cs typeface="ＭＳ Ｐゴシック"/>
              </a:rPr>
              <a:t> – This level included areas like Hospitals &amp; other Medical facilities &amp; Appropriate Schools &amp; Colleges. It was given a weightage of </a:t>
            </a:r>
            <a:r>
              <a:rPr lang="en-US" b="1" dirty="0" smtClean="0">
                <a:ea typeface="ＭＳ Ｐゴシック"/>
                <a:cs typeface="ＭＳ Ｐゴシック"/>
              </a:rPr>
              <a:t>4 points</a:t>
            </a:r>
            <a:endParaRPr lang="en-US" dirty="0" smtClean="0">
              <a:ea typeface="ＭＳ Ｐゴシック"/>
              <a:cs typeface="ＭＳ Ｐゴシック"/>
            </a:endParaRPr>
          </a:p>
          <a:p>
            <a:r>
              <a:rPr lang="en-US" u="sng" dirty="0" smtClean="0">
                <a:ea typeface="ＭＳ Ｐゴシック"/>
                <a:cs typeface="ＭＳ Ｐゴシック"/>
              </a:rPr>
              <a:t>Level 4</a:t>
            </a:r>
            <a:r>
              <a:rPr lang="en-US" dirty="0" smtClean="0">
                <a:ea typeface="ＭＳ Ｐゴシック"/>
                <a:cs typeface="ＭＳ Ｐゴシック"/>
              </a:rPr>
              <a:t> – This level included rest of the areas like Condition of Roads, Traffic Jams &amp; Congestion, Availability of public gardens, Availability of public transport facilities, Water Supply, Water logging problems &amp; Cleanliness &amp; Sanitation facilities. It was given a weightage of </a:t>
            </a:r>
            <a:r>
              <a:rPr lang="en-US" b="1" dirty="0" smtClean="0">
                <a:ea typeface="ＭＳ Ｐゴシック"/>
                <a:cs typeface="ＭＳ Ｐゴシック"/>
              </a:rPr>
              <a:t>3 points</a:t>
            </a:r>
            <a:endParaRPr lang="en-US" dirty="0" smtClean="0">
              <a:ea typeface="ＭＳ Ｐゴシック"/>
              <a:cs typeface="ＭＳ Ｐゴシック"/>
            </a:endParaRPr>
          </a:p>
          <a:p>
            <a:pPr eaLnBrk="1" hangingPunct="1"/>
            <a:endParaRPr lang="en-US" dirty="0" smtClean="0">
              <a:ea typeface="ＭＳ Ｐゴシック"/>
              <a:cs typeface="ＭＳ Ｐゴシック"/>
            </a:endParaRPr>
          </a:p>
          <a:p>
            <a:pPr eaLnBrk="1" hangingPunct="1"/>
            <a:r>
              <a:rPr lang="en-US" dirty="0" smtClean="0">
                <a:ea typeface="ＭＳ Ｐゴシック"/>
                <a:cs typeface="ＭＳ Ｐゴシック"/>
              </a:rPr>
              <a:t>2) </a:t>
            </a:r>
            <a:r>
              <a:rPr lang="en-US" b="1" dirty="0" smtClean="0">
                <a:ea typeface="ＭＳ Ｐゴシック"/>
                <a:cs typeface="ＭＳ Ｐゴシック"/>
              </a:rPr>
              <a:t>Broad Overall Measures</a:t>
            </a:r>
            <a:r>
              <a:rPr lang="en-US" dirty="0" smtClean="0">
                <a:ea typeface="ＭＳ Ｐゴシック"/>
                <a:cs typeface="ＭＳ Ｐゴシック"/>
              </a:rPr>
              <a:t>: included opinions on Satisfaction with the MLA and Improvement in Lifestyle.</a:t>
            </a:r>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a:cs typeface="ＭＳ Ｐゴシック"/>
              </a:defRPr>
            </a:lvl1pPr>
            <a:lvl2pPr marL="729057" indent="-280406" eaLnBrk="0" hangingPunct="0">
              <a:defRPr>
                <a:solidFill>
                  <a:schemeClr val="tx1"/>
                </a:solidFill>
                <a:latin typeface="Arial" pitchFamily="34" charset="0"/>
                <a:ea typeface="ＭＳ Ｐゴシック"/>
                <a:cs typeface="ＭＳ Ｐゴシック"/>
              </a:defRPr>
            </a:lvl2pPr>
            <a:lvl3pPr marL="1121626" indent="-224325" eaLnBrk="0" hangingPunct="0">
              <a:defRPr>
                <a:solidFill>
                  <a:schemeClr val="tx1"/>
                </a:solidFill>
                <a:latin typeface="Arial" pitchFamily="34" charset="0"/>
                <a:ea typeface="ＭＳ Ｐゴシック"/>
                <a:cs typeface="ＭＳ Ｐゴシック"/>
              </a:defRPr>
            </a:lvl3pPr>
            <a:lvl4pPr marL="1570276" indent="-224325" eaLnBrk="0" hangingPunct="0">
              <a:defRPr>
                <a:solidFill>
                  <a:schemeClr val="tx1"/>
                </a:solidFill>
                <a:latin typeface="Arial" pitchFamily="34" charset="0"/>
                <a:ea typeface="ＭＳ Ｐゴシック"/>
                <a:cs typeface="ＭＳ Ｐゴシック"/>
              </a:defRPr>
            </a:lvl4pPr>
            <a:lvl5pPr marL="2018927" indent="-224325" eaLnBrk="0" hangingPunct="0">
              <a:defRPr>
                <a:solidFill>
                  <a:schemeClr val="tx1"/>
                </a:solidFill>
                <a:latin typeface="Arial" pitchFamily="34" charset="0"/>
                <a:ea typeface="ＭＳ Ｐゴシック"/>
                <a:cs typeface="ＭＳ Ｐゴシック"/>
              </a:defRPr>
            </a:lvl5pPr>
            <a:lvl6pPr marL="2467577" indent="-224325" eaLnBrk="0" fontAlgn="base" hangingPunct="0">
              <a:spcBef>
                <a:spcPct val="0"/>
              </a:spcBef>
              <a:spcAft>
                <a:spcPct val="0"/>
              </a:spcAft>
              <a:defRPr>
                <a:solidFill>
                  <a:schemeClr val="tx1"/>
                </a:solidFill>
                <a:latin typeface="Arial" pitchFamily="34" charset="0"/>
                <a:ea typeface="ＭＳ Ｐゴシック"/>
                <a:cs typeface="ＭＳ Ｐゴシック"/>
              </a:defRPr>
            </a:lvl6pPr>
            <a:lvl7pPr marL="2916227" indent="-224325" eaLnBrk="0" fontAlgn="base" hangingPunct="0">
              <a:spcBef>
                <a:spcPct val="0"/>
              </a:spcBef>
              <a:spcAft>
                <a:spcPct val="0"/>
              </a:spcAft>
              <a:defRPr>
                <a:solidFill>
                  <a:schemeClr val="tx1"/>
                </a:solidFill>
                <a:latin typeface="Arial" pitchFamily="34" charset="0"/>
                <a:ea typeface="ＭＳ Ｐゴシック"/>
                <a:cs typeface="ＭＳ Ｐゴシック"/>
              </a:defRPr>
            </a:lvl7pPr>
            <a:lvl8pPr marL="3364878" indent="-224325" eaLnBrk="0" fontAlgn="base" hangingPunct="0">
              <a:spcBef>
                <a:spcPct val="0"/>
              </a:spcBef>
              <a:spcAft>
                <a:spcPct val="0"/>
              </a:spcAft>
              <a:defRPr>
                <a:solidFill>
                  <a:schemeClr val="tx1"/>
                </a:solidFill>
                <a:latin typeface="Arial" pitchFamily="34" charset="0"/>
                <a:ea typeface="ＭＳ Ｐゴシック"/>
                <a:cs typeface="ＭＳ Ｐゴシック"/>
              </a:defRPr>
            </a:lvl8pPr>
            <a:lvl9pPr marL="3813528" indent="-224325" eaLnBrk="0" fontAlgn="base" hangingPunct="0">
              <a:spcBef>
                <a:spcPct val="0"/>
              </a:spcBef>
              <a:spcAft>
                <a:spcPct val="0"/>
              </a:spcAft>
              <a:defRPr>
                <a:solidFill>
                  <a:schemeClr val="tx1"/>
                </a:solidFill>
                <a:latin typeface="Arial" pitchFamily="34" charset="0"/>
                <a:ea typeface="ＭＳ Ｐゴシック"/>
                <a:cs typeface="ＭＳ Ｐゴシック"/>
              </a:defRPr>
            </a:lvl9pPr>
          </a:lstStyle>
          <a:p>
            <a:pPr eaLnBrk="1" hangingPunct="1"/>
            <a:fld id="{47720FE4-493A-4E6B-BE35-5324087ADEE0}" type="slidenum">
              <a:rPr lang="en-US" smtClean="0">
                <a:latin typeface="Calibri" pitchFamily="34" charset="0"/>
              </a:rPr>
              <a:pPr eaLnBrk="1" hangingPunct="1"/>
              <a:t>7</a:t>
            </a:fld>
            <a:endParaRPr lang="en-US" smtClean="0">
              <a:latin typeface="Calibri" pitchFamily="34" charset="0"/>
            </a:endParaRPr>
          </a:p>
        </p:txBody>
      </p:sp>
    </p:spTree>
    <p:extLst>
      <p:ext uri="{BB962C8B-B14F-4D97-AF65-F5344CB8AC3E}">
        <p14:creationId xmlns:p14="http://schemas.microsoft.com/office/powerpoint/2010/main" val="3888629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ea typeface="ＭＳ Ｐゴシック"/>
                <a:cs typeface="ＭＳ Ｐゴシック"/>
              </a:rPr>
              <a:t>Ideology and No Social Service</a:t>
            </a: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a:cs typeface="ＭＳ Ｐゴシック"/>
              </a:defRPr>
            </a:lvl1pPr>
            <a:lvl2pPr marL="729057" indent="-280406" eaLnBrk="0" hangingPunct="0">
              <a:defRPr>
                <a:solidFill>
                  <a:schemeClr val="tx1"/>
                </a:solidFill>
                <a:latin typeface="Arial" pitchFamily="34" charset="0"/>
                <a:ea typeface="ＭＳ Ｐゴシック"/>
                <a:cs typeface="ＭＳ Ｐゴシック"/>
              </a:defRPr>
            </a:lvl2pPr>
            <a:lvl3pPr marL="1121626" indent="-224325" eaLnBrk="0" hangingPunct="0">
              <a:defRPr>
                <a:solidFill>
                  <a:schemeClr val="tx1"/>
                </a:solidFill>
                <a:latin typeface="Arial" pitchFamily="34" charset="0"/>
                <a:ea typeface="ＭＳ Ｐゴシック"/>
                <a:cs typeface="ＭＳ Ｐゴシック"/>
              </a:defRPr>
            </a:lvl3pPr>
            <a:lvl4pPr marL="1570276" indent="-224325" eaLnBrk="0" hangingPunct="0">
              <a:defRPr>
                <a:solidFill>
                  <a:schemeClr val="tx1"/>
                </a:solidFill>
                <a:latin typeface="Arial" pitchFamily="34" charset="0"/>
                <a:ea typeface="ＭＳ Ｐゴシック"/>
                <a:cs typeface="ＭＳ Ｐゴシック"/>
              </a:defRPr>
            </a:lvl4pPr>
            <a:lvl5pPr marL="2018927" indent="-224325" eaLnBrk="0" hangingPunct="0">
              <a:defRPr>
                <a:solidFill>
                  <a:schemeClr val="tx1"/>
                </a:solidFill>
                <a:latin typeface="Arial" pitchFamily="34" charset="0"/>
                <a:ea typeface="ＭＳ Ｐゴシック"/>
                <a:cs typeface="ＭＳ Ｐゴシック"/>
              </a:defRPr>
            </a:lvl5pPr>
            <a:lvl6pPr marL="2467577" indent="-224325" eaLnBrk="0" fontAlgn="base" hangingPunct="0">
              <a:spcBef>
                <a:spcPct val="0"/>
              </a:spcBef>
              <a:spcAft>
                <a:spcPct val="0"/>
              </a:spcAft>
              <a:defRPr>
                <a:solidFill>
                  <a:schemeClr val="tx1"/>
                </a:solidFill>
                <a:latin typeface="Arial" pitchFamily="34" charset="0"/>
                <a:ea typeface="ＭＳ Ｐゴシック"/>
                <a:cs typeface="ＭＳ Ｐゴシック"/>
              </a:defRPr>
            </a:lvl6pPr>
            <a:lvl7pPr marL="2916227" indent="-224325" eaLnBrk="0" fontAlgn="base" hangingPunct="0">
              <a:spcBef>
                <a:spcPct val="0"/>
              </a:spcBef>
              <a:spcAft>
                <a:spcPct val="0"/>
              </a:spcAft>
              <a:defRPr>
                <a:solidFill>
                  <a:schemeClr val="tx1"/>
                </a:solidFill>
                <a:latin typeface="Arial" pitchFamily="34" charset="0"/>
                <a:ea typeface="ＭＳ Ｐゴシック"/>
                <a:cs typeface="ＭＳ Ｐゴシック"/>
              </a:defRPr>
            </a:lvl7pPr>
            <a:lvl8pPr marL="3364878" indent="-224325" eaLnBrk="0" fontAlgn="base" hangingPunct="0">
              <a:spcBef>
                <a:spcPct val="0"/>
              </a:spcBef>
              <a:spcAft>
                <a:spcPct val="0"/>
              </a:spcAft>
              <a:defRPr>
                <a:solidFill>
                  <a:schemeClr val="tx1"/>
                </a:solidFill>
                <a:latin typeface="Arial" pitchFamily="34" charset="0"/>
                <a:ea typeface="ＭＳ Ｐゴシック"/>
                <a:cs typeface="ＭＳ Ｐゴシック"/>
              </a:defRPr>
            </a:lvl8pPr>
            <a:lvl9pPr marL="3813528" indent="-224325" eaLnBrk="0" fontAlgn="base" hangingPunct="0">
              <a:spcBef>
                <a:spcPct val="0"/>
              </a:spcBef>
              <a:spcAft>
                <a:spcPct val="0"/>
              </a:spcAft>
              <a:defRPr>
                <a:solidFill>
                  <a:schemeClr val="tx1"/>
                </a:solidFill>
                <a:latin typeface="Arial" pitchFamily="34" charset="0"/>
                <a:ea typeface="ＭＳ Ｐゴシック"/>
                <a:cs typeface="ＭＳ Ｐゴシック"/>
              </a:defRPr>
            </a:lvl9pPr>
          </a:lstStyle>
          <a:p>
            <a:pPr eaLnBrk="1" hangingPunct="1"/>
            <a:fld id="{40600073-4E2E-40AC-8D95-DE2250F360EF}" type="slidenum">
              <a:rPr lang="en-US" smtClean="0">
                <a:latin typeface="Calibri" pitchFamily="34" charset="0"/>
              </a:rPr>
              <a:pPr eaLnBrk="1" hangingPunct="1"/>
              <a:t>12</a:t>
            </a:fld>
            <a:endParaRPr lang="en-US" smtClean="0">
              <a:latin typeface="Calibri" pitchFamily="34" charset="0"/>
            </a:endParaRPr>
          </a:p>
        </p:txBody>
      </p:sp>
    </p:spTree>
    <p:extLst>
      <p:ext uri="{BB962C8B-B14F-4D97-AF65-F5344CB8AC3E}">
        <p14:creationId xmlns:p14="http://schemas.microsoft.com/office/powerpoint/2010/main" val="29311434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9067EB8D-6D85-49B4-B792-31DF5E3E7C97}" type="slidenum">
              <a:rPr lang="en-US" smtClean="0"/>
              <a:t>15</a:t>
            </a:fld>
            <a:endParaRPr lang="en-US"/>
          </a:p>
        </p:txBody>
      </p:sp>
    </p:spTree>
    <p:extLst>
      <p:ext uri="{BB962C8B-B14F-4D97-AF65-F5344CB8AC3E}">
        <p14:creationId xmlns:p14="http://schemas.microsoft.com/office/powerpoint/2010/main" val="1230458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1FB316-FFBE-4AB2-82EF-7F0761760928}" type="datetime1">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B19733-C10E-48C9-947E-AF2BBCABC9B6}" type="datetime1">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9EB9C1-5830-40B1-B062-F12FFAFB33BC}" type="datetime1">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5DC9D9-EF54-425D-935D-D0DAFA8116C0}" type="datetime1">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3634A1-76B2-454C-99E7-40C3603A9D83}" type="datetime1">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EAEDBE-184F-40D9-A22A-4B2A46C40DFB}" type="datetime1">
              <a:rPr lang="en-US" smtClean="0"/>
              <a:t>8/21/2018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531572-6AD4-4DEC-8612-3377AF808D3B}" type="datetime1">
              <a:rPr lang="en-US" smtClean="0"/>
              <a:t>8/21/2018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67908EA-0A68-4DB2-956A-E93662A50840}" type="datetime1">
              <a:rPr lang="en-US" smtClean="0"/>
              <a:t>8/21/2018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606CC6-AB46-4346-AAB8-58058A714A47}" type="datetime1">
              <a:rPr lang="en-US" smtClean="0"/>
              <a:t>8/21/2018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D74302-A5C7-4F15-8100-2B0439615304}" type="datetime1">
              <a:rPr lang="en-US" smtClean="0"/>
              <a:t>8/21/2018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7E40A9-D230-42F6-B144-B03D27FA714A}" type="datetime1">
              <a:rPr lang="en-US" smtClean="0"/>
              <a:t>8/21/2018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D9BCA8-4F02-406A-970D-614E6CEFD4C1}" type="datetime1">
              <a:rPr lang="en-US" smtClean="0"/>
              <a:t>8/21/2018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Backupserver\d drive\official_backup_priyanka\Admin\logo\praja new 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0152" y="6310312"/>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B6F15528-21DE-4FAA-801E-634DDDAF4B2B}" type="slidenum">
              <a:rPr lang="en-US" smtClean="0"/>
              <a:pPr/>
              <a:t>1</a:t>
            </a:fld>
            <a:endParaRPr lang="en-US"/>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33600" y="102069"/>
            <a:ext cx="4648200" cy="6603531"/>
          </a:xfrm>
          <a:prstGeom prst="rect">
            <a:avLst/>
          </a:prstGeom>
          <a:ln w="12700">
            <a:solidFill>
              <a:schemeClr val="tx1"/>
            </a:solidFill>
          </a:ln>
        </p:spPr>
      </p:pic>
    </p:spTree>
    <p:extLst>
      <p:ext uri="{BB962C8B-B14F-4D97-AF65-F5344CB8AC3E}">
        <p14:creationId xmlns:p14="http://schemas.microsoft.com/office/powerpoint/2010/main" val="894027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9984"/>
          </a:xfrm>
        </p:spPr>
        <p:txBody>
          <a:bodyPr>
            <a:normAutofit/>
          </a:bodyPr>
          <a:lstStyle/>
          <a:p>
            <a:r>
              <a:rPr lang="en-IN" sz="2400" b="1" dirty="0">
                <a:latin typeface="Bookman Old Style" pitchFamily="18" charset="0"/>
              </a:rPr>
              <a:t>Average Score &amp; Improvement in Quality of Life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pic>
        <p:nvPicPr>
          <p:cNvPr id="6" name="Picture 6" descr="\\Backupserver\d drive\official_backup_priyanka\Admin\logo\praja new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152" y="6310312"/>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47800" y="6096000"/>
            <a:ext cx="6324600" cy="307777"/>
          </a:xfrm>
          <a:prstGeom prst="rect">
            <a:avLst/>
          </a:prstGeom>
          <a:noFill/>
        </p:spPr>
        <p:txBody>
          <a:bodyPr wrap="square" rtlCol="0">
            <a:spAutoFit/>
          </a:bodyPr>
          <a:lstStyle/>
          <a:p>
            <a:r>
              <a:rPr lang="en-IN" sz="1400" i="1" dirty="0" smtClean="0"/>
              <a:t>In 2015, because it was the first year of the MLAs new term, they were not ranked</a:t>
            </a:r>
            <a:endParaRPr lang="en-IN" sz="1400" i="1" dirty="0"/>
          </a:p>
        </p:txBody>
      </p:sp>
      <p:pic>
        <p:nvPicPr>
          <p:cNvPr id="7" name="Picture 6"/>
          <p:cNvPicPr>
            <a:picLocks noChangeAspect="1"/>
          </p:cNvPicPr>
          <p:nvPr/>
        </p:nvPicPr>
        <p:blipFill>
          <a:blip r:embed="rId3"/>
          <a:stretch>
            <a:fillRect/>
          </a:stretch>
        </p:blipFill>
        <p:spPr>
          <a:xfrm>
            <a:off x="959476" y="1053902"/>
            <a:ext cx="7225048" cy="4724400"/>
          </a:xfrm>
          <a:prstGeom prst="rect">
            <a:avLst/>
          </a:prstGeom>
          <a:ln w="12700">
            <a:solidFill>
              <a:schemeClr val="tx1"/>
            </a:solidFill>
          </a:ln>
        </p:spPr>
      </p:pic>
    </p:spTree>
    <p:extLst>
      <p:ext uri="{BB962C8B-B14F-4D97-AF65-F5344CB8AC3E}">
        <p14:creationId xmlns:p14="http://schemas.microsoft.com/office/powerpoint/2010/main" val="660172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947"/>
            <a:ext cx="8229600" cy="4525963"/>
          </a:xfrm>
        </p:spPr>
        <p:txBody>
          <a:bodyPr>
            <a:normAutofit lnSpcReduction="10000"/>
          </a:bodyPr>
          <a:lstStyle/>
          <a:p>
            <a:pPr lvl="0" algn="just"/>
            <a:r>
              <a:rPr lang="en-US" sz="2400" dirty="0" smtClean="0">
                <a:ea typeface="ＭＳ Ｐゴシック" panose="020B0600070205080204" pitchFamily="34" charset="-128"/>
              </a:rPr>
              <a:t>The </a:t>
            </a:r>
            <a:r>
              <a:rPr lang="en-US" sz="2400" dirty="0">
                <a:ea typeface="ＭＳ Ｐゴシック" panose="020B0600070205080204" pitchFamily="34" charset="-128"/>
              </a:rPr>
              <a:t>average score of </a:t>
            </a:r>
            <a:r>
              <a:rPr lang="en-US" sz="2400" dirty="0" smtClean="0">
                <a:ea typeface="ＭＳ Ｐゴシック" panose="020B0600070205080204" pitchFamily="34" charset="-128"/>
              </a:rPr>
              <a:t>Attendance of members </a:t>
            </a:r>
            <a:r>
              <a:rPr lang="en-US" sz="2400" dirty="0">
                <a:ea typeface="ＭＳ Ｐゴシック" panose="020B0600070205080204" pitchFamily="34" charset="-128"/>
              </a:rPr>
              <a:t>of legislative assembly (MLAs) in Mumbai has reduced by </a:t>
            </a:r>
            <a:r>
              <a:rPr lang="en-US" sz="2400" dirty="0" smtClean="0">
                <a:ea typeface="ＭＳ Ｐゴシック" panose="020B0600070205080204" pitchFamily="34" charset="-128"/>
              </a:rPr>
              <a:t>10.63% </a:t>
            </a:r>
            <a:r>
              <a:rPr lang="en-US" sz="2400" dirty="0">
                <a:ea typeface="ＭＳ Ｐゴシック" panose="020B0600070205080204" pitchFamily="34" charset="-128"/>
              </a:rPr>
              <a:t>from </a:t>
            </a:r>
            <a:r>
              <a:rPr lang="en-US" sz="2400" dirty="0" smtClean="0">
                <a:ea typeface="ＭＳ Ｐゴシック" panose="020B0600070205080204" pitchFamily="34" charset="-128"/>
              </a:rPr>
              <a:t>91.88% </a:t>
            </a:r>
            <a:r>
              <a:rPr lang="en-US" sz="2400" dirty="0">
                <a:ea typeface="ＭＳ Ｐゴシック" panose="020B0600070205080204" pitchFamily="34" charset="-128"/>
              </a:rPr>
              <a:t>in </a:t>
            </a:r>
            <a:r>
              <a:rPr lang="en-US" sz="2400" dirty="0" smtClean="0">
                <a:ea typeface="ＭＳ Ｐゴシック" panose="020B0600070205080204" pitchFamily="34" charset="-128"/>
              </a:rPr>
              <a:t>the report card of 2017 (</a:t>
            </a:r>
            <a:r>
              <a:rPr lang="en-IN" sz="2400" dirty="0"/>
              <a:t>Winter’15, Budget’16 &amp; </a:t>
            </a:r>
            <a:r>
              <a:rPr lang="en-IN" sz="2400" dirty="0" smtClean="0"/>
              <a:t>Monsoon’16</a:t>
            </a:r>
            <a:r>
              <a:rPr lang="en-US" sz="2400" dirty="0" smtClean="0">
                <a:ea typeface="ＭＳ Ｐゴシック" panose="020B0600070205080204" pitchFamily="34" charset="-128"/>
              </a:rPr>
              <a:t>) </a:t>
            </a:r>
            <a:r>
              <a:rPr lang="en-US" sz="2400" dirty="0">
                <a:ea typeface="ＭＳ Ｐゴシック" panose="020B0600070205080204" pitchFamily="34" charset="-128"/>
              </a:rPr>
              <a:t>to </a:t>
            </a:r>
            <a:r>
              <a:rPr lang="en-US" sz="2400" dirty="0" smtClean="0">
                <a:ea typeface="ＭＳ Ｐゴシック" panose="020B0600070205080204" pitchFamily="34" charset="-128"/>
              </a:rPr>
              <a:t>81.25% </a:t>
            </a:r>
            <a:r>
              <a:rPr lang="en-US" sz="2400" dirty="0">
                <a:ea typeface="ＭＳ Ｐゴシック" panose="020B0600070205080204" pitchFamily="34" charset="-128"/>
              </a:rPr>
              <a:t>in </a:t>
            </a:r>
            <a:r>
              <a:rPr lang="en-US" sz="2400" dirty="0" smtClean="0">
                <a:ea typeface="ＭＳ Ｐゴシック" panose="020B0600070205080204" pitchFamily="34" charset="-128"/>
              </a:rPr>
              <a:t>2018 (</a:t>
            </a:r>
            <a:r>
              <a:rPr lang="en-IN" sz="2400" dirty="0"/>
              <a:t>Winter’16, Budget’17, GST’17 &amp; </a:t>
            </a:r>
            <a:r>
              <a:rPr lang="en-IN" sz="2400" dirty="0" smtClean="0"/>
              <a:t>Monsoon’17</a:t>
            </a:r>
            <a:r>
              <a:rPr lang="en-US" sz="2400" dirty="0" smtClean="0">
                <a:ea typeface="ＭＳ Ｐゴシック" panose="020B0600070205080204" pitchFamily="34" charset="-128"/>
              </a:rPr>
              <a:t>).</a:t>
            </a:r>
          </a:p>
          <a:p>
            <a:pPr lvl="0" algn="just"/>
            <a:endParaRPr lang="en-US" sz="2400" dirty="0" smtClean="0">
              <a:ea typeface="ＭＳ Ｐゴシック" panose="020B0600070205080204" pitchFamily="34" charset="-128"/>
            </a:endParaRPr>
          </a:p>
          <a:p>
            <a:pPr lvl="0" algn="just"/>
            <a:r>
              <a:rPr lang="en-GB" sz="2400" dirty="0" smtClean="0">
                <a:ea typeface="ＭＳ Ｐゴシック" panose="020B0600070205080204" pitchFamily="34" charset="-128"/>
              </a:rPr>
              <a:t>Accessibility </a:t>
            </a:r>
            <a:r>
              <a:rPr lang="en-GB" sz="2400" dirty="0">
                <a:ea typeface="ＭＳ Ｐゴシック" panose="020B0600070205080204" pitchFamily="34" charset="-128"/>
              </a:rPr>
              <a:t>of MLAs has increased from </a:t>
            </a:r>
            <a:r>
              <a:rPr lang="en-GB" sz="2400" dirty="0" smtClean="0">
                <a:ea typeface="ＭＳ Ｐゴシック" panose="020B0600070205080204" pitchFamily="34" charset="-128"/>
              </a:rPr>
              <a:t>45.55% in 2017 </a:t>
            </a:r>
            <a:r>
              <a:rPr lang="en-GB" sz="2400" dirty="0">
                <a:ea typeface="ＭＳ Ｐゴシック" panose="020B0600070205080204" pitchFamily="34" charset="-128"/>
              </a:rPr>
              <a:t>to </a:t>
            </a:r>
            <a:r>
              <a:rPr lang="en-GB" sz="2400" dirty="0" smtClean="0">
                <a:ea typeface="ＭＳ Ｐゴシック" panose="020B0600070205080204" pitchFamily="34" charset="-128"/>
              </a:rPr>
              <a:t>53.31% </a:t>
            </a:r>
            <a:r>
              <a:rPr lang="en-GB" sz="2400" dirty="0">
                <a:ea typeface="ＭＳ Ｐゴシック" panose="020B0600070205080204" pitchFamily="34" charset="-128"/>
              </a:rPr>
              <a:t>in 2018</a:t>
            </a:r>
            <a:r>
              <a:rPr lang="en-GB" sz="2400" dirty="0" smtClean="0">
                <a:ea typeface="ＭＳ Ｐゴシック" panose="020B0600070205080204" pitchFamily="34" charset="-128"/>
              </a:rPr>
              <a:t>.</a:t>
            </a:r>
          </a:p>
          <a:p>
            <a:pPr lvl="0" algn="just"/>
            <a:endParaRPr lang="en-GB" sz="2400" dirty="0" smtClean="0">
              <a:ea typeface="ＭＳ Ｐゴシック" panose="020B0600070205080204" pitchFamily="34" charset="-128"/>
            </a:endParaRPr>
          </a:p>
          <a:p>
            <a:pPr algn="just"/>
            <a:r>
              <a:rPr lang="en-IN" sz="2400" dirty="0"/>
              <a:t>The quality of questions is on a decreasing trend too. It has significantly dropped from 58.49% in 2016 to 38.18% &amp; 38.36% in 2017 &amp; 2018 respectively.</a:t>
            </a:r>
          </a:p>
          <a:p>
            <a:pPr lvl="0" algn="just"/>
            <a:endParaRPr lang="en-US" sz="2400" dirty="0">
              <a:latin typeface="Gill Sans MT" pitchFamily="34" charset="0"/>
              <a:ea typeface="ＭＳ Ｐゴシック" panose="020B0600070205080204" pitchFamily="34" charset="-128"/>
            </a:endParaRPr>
          </a:p>
        </p:txBody>
      </p:sp>
      <p:sp>
        <p:nvSpPr>
          <p:cNvPr id="2" name="Title 1"/>
          <p:cNvSpPr>
            <a:spLocks noGrp="1"/>
          </p:cNvSpPr>
          <p:nvPr>
            <p:ph type="title"/>
          </p:nvPr>
        </p:nvSpPr>
        <p:spPr>
          <a:xfrm>
            <a:off x="457200" y="274638"/>
            <a:ext cx="8229600" cy="868362"/>
          </a:xfrm>
        </p:spPr>
        <p:txBody>
          <a:bodyPr>
            <a:normAutofit/>
          </a:bodyPr>
          <a:lstStyle/>
          <a:p>
            <a:r>
              <a:rPr lang="en-IN" sz="3600" b="1" dirty="0">
                <a:latin typeface="Bookman Old Style" pitchFamily="18" charset="0"/>
              </a:rPr>
              <a:t>Key Insights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dirty="0"/>
          </a:p>
        </p:txBody>
      </p:sp>
      <p:pic>
        <p:nvPicPr>
          <p:cNvPr id="5" name="Picture 6" descr="\\Backupserver\d drive\official_backup_priyanka\Admin\logo\praja new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152" y="6310312"/>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078165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381000" y="-152400"/>
            <a:ext cx="8229600" cy="1447800"/>
          </a:xfrm>
        </p:spPr>
        <p:txBody>
          <a:bodyPr>
            <a:normAutofit fontScale="90000"/>
          </a:bodyPr>
          <a:lstStyle/>
          <a:p>
            <a:pPr algn="ctr" eaLnBrk="1" hangingPunct="1">
              <a:defRPr/>
            </a:pPr>
            <a:r>
              <a:rPr lang="en-US" sz="2600" b="1" dirty="0" smtClean="0"/>
              <a:t/>
            </a:r>
            <a:br>
              <a:rPr lang="en-US" sz="2600" b="1" dirty="0" smtClean="0"/>
            </a:br>
            <a:r>
              <a:rPr lang="en-US" sz="2600" b="1" dirty="0" smtClean="0"/>
              <a:t/>
            </a:r>
            <a:br>
              <a:rPr lang="en-US" sz="2600" b="1" dirty="0" smtClean="0"/>
            </a:br>
            <a:r>
              <a:rPr lang="en-US" sz="2600" b="1" dirty="0" smtClean="0">
                <a:latin typeface="Bookman Old Style" pitchFamily="18" charset="0"/>
              </a:rPr>
              <a:t>MLAs with criminal cases as per </a:t>
            </a:r>
            <a:br>
              <a:rPr lang="en-US" sz="2600" b="1" dirty="0" smtClean="0">
                <a:latin typeface="Bookman Old Style" pitchFamily="18" charset="0"/>
              </a:rPr>
            </a:br>
            <a:r>
              <a:rPr lang="en-US" sz="2600" b="1" dirty="0" smtClean="0">
                <a:latin typeface="Bookman Old Style" pitchFamily="18" charset="0"/>
              </a:rPr>
              <a:t>Representative of People’s Act 1951</a:t>
            </a:r>
          </a:p>
        </p:txBody>
      </p:sp>
      <p:sp>
        <p:nvSpPr>
          <p:cNvPr id="15363" name="Content Placeholder 4"/>
          <p:cNvSpPr>
            <a:spLocks noGrp="1"/>
          </p:cNvSpPr>
          <p:nvPr>
            <p:ph sz="quarter" idx="1"/>
          </p:nvPr>
        </p:nvSpPr>
        <p:spPr>
          <a:xfrm>
            <a:off x="527676" y="1752600"/>
            <a:ext cx="7936248" cy="3505200"/>
          </a:xfrm>
        </p:spPr>
        <p:txBody>
          <a:bodyPr anchor="ctr">
            <a:normAutofit/>
          </a:bodyPr>
          <a:lstStyle/>
          <a:p>
            <a:pPr algn="just">
              <a:lnSpc>
                <a:spcPct val="150000"/>
              </a:lnSpc>
              <a:buFont typeface="Wingdings" pitchFamily="2" charset="2"/>
              <a:buChar char="Ø"/>
              <a:defRPr/>
            </a:pPr>
            <a:r>
              <a:rPr lang="en-IN" sz="2400" dirty="0" smtClean="0"/>
              <a:t>53% (19 out of 36) </a:t>
            </a:r>
            <a:r>
              <a:rPr lang="en-IN" sz="2400" dirty="0"/>
              <a:t>MLAs have criminal </a:t>
            </a:r>
            <a:r>
              <a:rPr lang="en-IN" sz="2400" dirty="0" smtClean="0"/>
              <a:t>cases (FIRs) registered against them.</a:t>
            </a:r>
            <a:endParaRPr lang="en-US" sz="1200" dirty="0" smtClean="0">
              <a:ea typeface="ＭＳ Ｐゴシック"/>
              <a:cs typeface="ＭＳ Ｐゴシック"/>
            </a:endParaRPr>
          </a:p>
          <a:p>
            <a:pPr algn="just">
              <a:lnSpc>
                <a:spcPct val="150000"/>
              </a:lnSpc>
              <a:buFont typeface="Wingdings" pitchFamily="2" charset="2"/>
              <a:buChar char="Ø"/>
              <a:defRPr/>
            </a:pPr>
            <a:r>
              <a:rPr lang="en-US" sz="2400" dirty="0" smtClean="0">
                <a:ea typeface="ＭＳ Ｐゴシック"/>
                <a:cs typeface="ＭＳ Ｐゴシック"/>
              </a:rPr>
              <a:t>There is an 8% increase in the charge-sheets against MLAs. In the report card of 2018, </a:t>
            </a:r>
            <a:r>
              <a:rPr lang="en-IN" sz="2400" dirty="0" smtClean="0">
                <a:ea typeface="ＭＳ Ｐゴシック"/>
                <a:cs typeface="ＭＳ Ｐゴシック"/>
              </a:rPr>
              <a:t>16 </a:t>
            </a:r>
            <a:r>
              <a:rPr lang="en-IN" sz="2400" dirty="0">
                <a:ea typeface="ＭＳ Ｐゴシック"/>
                <a:cs typeface="ＭＳ Ｐゴシック"/>
              </a:rPr>
              <a:t>MLAs (44%) have </a:t>
            </a:r>
            <a:r>
              <a:rPr lang="en-IN" sz="2400" dirty="0" smtClean="0">
                <a:ea typeface="ＭＳ Ｐゴシック"/>
                <a:cs typeface="ＭＳ Ｐゴシック"/>
              </a:rPr>
              <a:t>charge-sheets against </a:t>
            </a:r>
            <a:r>
              <a:rPr lang="en-IN" sz="2400" dirty="0">
                <a:ea typeface="ＭＳ Ｐゴシック"/>
                <a:cs typeface="ＭＳ Ｐゴシック"/>
              </a:rPr>
              <a:t>them, in comparison to </a:t>
            </a:r>
            <a:r>
              <a:rPr lang="en-IN" sz="2400" dirty="0" smtClean="0">
                <a:ea typeface="ＭＳ Ｐゴシック"/>
                <a:cs typeface="ＭＳ Ｐゴシック"/>
              </a:rPr>
              <a:t>13 MLAs </a:t>
            </a:r>
            <a:r>
              <a:rPr lang="en-IN" sz="2400" dirty="0">
                <a:ea typeface="ＭＳ Ｐゴシック"/>
                <a:cs typeface="ＭＳ Ｐゴシック"/>
              </a:rPr>
              <a:t>(</a:t>
            </a:r>
            <a:r>
              <a:rPr lang="en-IN" sz="2400" dirty="0" smtClean="0">
                <a:ea typeface="ＭＳ Ｐゴシック"/>
                <a:cs typeface="ＭＳ Ｐゴシック"/>
              </a:rPr>
              <a:t>36%) </a:t>
            </a:r>
            <a:r>
              <a:rPr lang="en-IN" sz="2400" dirty="0">
                <a:ea typeface="ＭＳ Ｐゴシック"/>
                <a:cs typeface="ＭＳ Ｐゴシック"/>
              </a:rPr>
              <a:t>in 2017.</a:t>
            </a:r>
            <a:endParaRPr lang="en-US" sz="2400" dirty="0" smtClean="0">
              <a:ea typeface="ＭＳ Ｐゴシック"/>
              <a:cs typeface="ＭＳ Ｐゴシック"/>
            </a:endParaRPr>
          </a:p>
        </p:txBody>
      </p:sp>
      <p:sp>
        <p:nvSpPr>
          <p:cNvPr id="24580"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a:cs typeface="ＭＳ Ｐゴシック"/>
              </a:defRPr>
            </a:lvl1pPr>
            <a:lvl2pPr marL="742950" indent="-285750" eaLnBrk="0" hangingPunct="0">
              <a:defRPr>
                <a:solidFill>
                  <a:schemeClr val="tx1"/>
                </a:solidFill>
                <a:latin typeface="Arial" pitchFamily="34" charset="0"/>
                <a:ea typeface="ＭＳ Ｐゴシック"/>
                <a:cs typeface="ＭＳ Ｐゴシック"/>
              </a:defRPr>
            </a:lvl2pPr>
            <a:lvl3pPr marL="1143000" indent="-228600" eaLnBrk="0" hangingPunct="0">
              <a:defRPr>
                <a:solidFill>
                  <a:schemeClr val="tx1"/>
                </a:solidFill>
                <a:latin typeface="Arial" pitchFamily="34" charset="0"/>
                <a:ea typeface="ＭＳ Ｐゴシック"/>
                <a:cs typeface="ＭＳ Ｐゴシック"/>
              </a:defRPr>
            </a:lvl3pPr>
            <a:lvl4pPr marL="1600200" indent="-228600" eaLnBrk="0" hangingPunct="0">
              <a:defRPr>
                <a:solidFill>
                  <a:schemeClr val="tx1"/>
                </a:solidFill>
                <a:latin typeface="Arial" pitchFamily="34" charset="0"/>
                <a:ea typeface="ＭＳ Ｐゴシック"/>
                <a:cs typeface="ＭＳ Ｐゴシック"/>
              </a:defRPr>
            </a:lvl4pPr>
            <a:lvl5pPr marL="2057400" indent="-228600" eaLnBrk="0" hangingPunct="0">
              <a:defRPr>
                <a:solidFill>
                  <a:schemeClr val="tx1"/>
                </a:solidFill>
                <a:latin typeface="Arial" pitchFamily="34" charset="0"/>
                <a:ea typeface="ＭＳ Ｐゴシック"/>
                <a:cs typeface="ＭＳ Ｐゴシック"/>
              </a:defRPr>
            </a:lvl5pPr>
            <a:lvl6pPr marL="2514600" indent="-228600" eaLnBrk="0" fontAlgn="base" hangingPunct="0">
              <a:spcBef>
                <a:spcPct val="0"/>
              </a:spcBef>
              <a:spcAft>
                <a:spcPct val="0"/>
              </a:spcAft>
              <a:defRPr>
                <a:solidFill>
                  <a:schemeClr val="tx1"/>
                </a:solidFill>
                <a:latin typeface="Arial" pitchFamily="34" charset="0"/>
                <a:ea typeface="ＭＳ Ｐゴシック"/>
                <a:cs typeface="ＭＳ Ｐゴシック"/>
              </a:defRPr>
            </a:lvl6pPr>
            <a:lvl7pPr marL="2971800" indent="-228600" eaLnBrk="0" fontAlgn="base" hangingPunct="0">
              <a:spcBef>
                <a:spcPct val="0"/>
              </a:spcBef>
              <a:spcAft>
                <a:spcPct val="0"/>
              </a:spcAft>
              <a:defRPr>
                <a:solidFill>
                  <a:schemeClr val="tx1"/>
                </a:solidFill>
                <a:latin typeface="Arial" pitchFamily="34" charset="0"/>
                <a:ea typeface="ＭＳ Ｐゴシック"/>
                <a:cs typeface="ＭＳ Ｐゴシック"/>
              </a:defRPr>
            </a:lvl7pPr>
            <a:lvl8pPr marL="3429000" indent="-228600" eaLnBrk="0" fontAlgn="base" hangingPunct="0">
              <a:spcBef>
                <a:spcPct val="0"/>
              </a:spcBef>
              <a:spcAft>
                <a:spcPct val="0"/>
              </a:spcAft>
              <a:defRPr>
                <a:solidFill>
                  <a:schemeClr val="tx1"/>
                </a:solidFill>
                <a:latin typeface="Arial" pitchFamily="34" charset="0"/>
                <a:ea typeface="ＭＳ Ｐゴシック"/>
                <a:cs typeface="ＭＳ Ｐゴシック"/>
              </a:defRPr>
            </a:lvl8pPr>
            <a:lvl9pPr marL="3886200" indent="-228600" eaLnBrk="0" fontAlgn="base" hangingPunct="0">
              <a:spcBef>
                <a:spcPct val="0"/>
              </a:spcBef>
              <a:spcAft>
                <a:spcPct val="0"/>
              </a:spcAft>
              <a:defRPr>
                <a:solidFill>
                  <a:schemeClr val="tx1"/>
                </a:solidFill>
                <a:latin typeface="Arial" pitchFamily="34" charset="0"/>
                <a:ea typeface="ＭＳ Ｐゴシック"/>
                <a:cs typeface="ＭＳ Ｐゴシック"/>
              </a:defRPr>
            </a:lvl9pPr>
          </a:lstStyle>
          <a:p>
            <a:pPr eaLnBrk="1" hangingPunct="1"/>
            <a:fld id="{8CD788CB-66A1-4F83-8CD7-86B2F5C55AA9}" type="slidenum">
              <a:rPr lang="en-US">
                <a:solidFill>
                  <a:schemeClr val="tx1">
                    <a:tint val="75000"/>
                  </a:schemeClr>
                </a:solidFill>
                <a:latin typeface="+mn-lt"/>
                <a:ea typeface="+mn-ea"/>
                <a:cs typeface="+mn-cs"/>
              </a:rPr>
              <a:pPr eaLnBrk="1" hangingPunct="1"/>
              <a:t>12</a:t>
            </a:fld>
            <a:endParaRPr lang="en-US" dirty="0">
              <a:solidFill>
                <a:schemeClr val="tx1">
                  <a:tint val="75000"/>
                </a:schemeClr>
              </a:solidFill>
              <a:latin typeface="+mn-lt"/>
              <a:ea typeface="+mn-ea"/>
              <a:cs typeface="+mn-cs"/>
            </a:endParaRPr>
          </a:p>
        </p:txBody>
      </p:sp>
      <p:pic>
        <p:nvPicPr>
          <p:cNvPr id="6" name="Picture 6" descr="\\Backupserver\d drive\official_backup_priyanka\Admin\logo\praja new 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0152" y="6310312"/>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755508" y="5426075"/>
            <a:ext cx="7708416" cy="381000"/>
          </a:xfrm>
          <a:prstGeom prst="rect">
            <a:avLst/>
          </a:prstGeom>
          <a:ln w="15875">
            <a:noFill/>
          </a:ln>
        </p:spPr>
        <p:style>
          <a:lnRef idx="2">
            <a:schemeClr val="dk1"/>
          </a:lnRef>
          <a:fillRef idx="1">
            <a:schemeClr val="lt1"/>
          </a:fillRef>
          <a:effectRef idx="0">
            <a:schemeClr val="dk1"/>
          </a:effectRef>
          <a:fontRef idx="minor">
            <a:schemeClr val="dk1"/>
          </a:fontRef>
        </p:style>
        <p:txBody>
          <a:bodyPr rtlCol="0" anchor="ctr"/>
          <a:lstStyle/>
          <a:p>
            <a:r>
              <a:rPr lang="en-IN" sz="1200" b="1" dirty="0" smtClean="0"/>
              <a:t>Note:  </a:t>
            </a:r>
            <a:r>
              <a:rPr lang="en-IN" sz="1200" dirty="0" smtClean="0"/>
              <a:t>This data includes all four designated ministers along with 32 MLAs. </a:t>
            </a:r>
            <a:endParaRPr lang="en-IN" sz="1200" dirty="0"/>
          </a:p>
        </p:txBody>
      </p:sp>
    </p:spTree>
    <p:extLst>
      <p:ext uri="{BB962C8B-B14F-4D97-AF65-F5344CB8AC3E}">
        <p14:creationId xmlns:p14="http://schemas.microsoft.com/office/powerpoint/2010/main" val="24109464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upserver\d drive\official_backup_priyanka\Admin\logo\praja new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152" y="6310312"/>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sp>
        <p:nvSpPr>
          <p:cNvPr id="6" name="Rectangle 5"/>
          <p:cNvSpPr/>
          <p:nvPr/>
        </p:nvSpPr>
        <p:spPr>
          <a:xfrm>
            <a:off x="914400" y="5486400"/>
            <a:ext cx="7272670" cy="1015663"/>
          </a:xfrm>
          <a:prstGeom prst="rect">
            <a:avLst/>
          </a:prstGeom>
        </p:spPr>
        <p:txBody>
          <a:bodyPr wrap="square">
            <a:spAutoFit/>
          </a:bodyPr>
          <a:lstStyle/>
          <a:p>
            <a:endParaRPr lang="en-IN" sz="3600" dirty="0">
              <a:solidFill>
                <a:srgbClr val="000000"/>
              </a:solidFill>
              <a:latin typeface="Helvetica Neue LT Std"/>
            </a:endParaRPr>
          </a:p>
          <a:p>
            <a:r>
              <a:rPr lang="en-IN" sz="1200" b="1" dirty="0">
                <a:latin typeface="Helvetica Neue LT Std"/>
              </a:rPr>
              <a:t>Note: </a:t>
            </a:r>
            <a:r>
              <a:rPr lang="en-IN" sz="1200" dirty="0">
                <a:latin typeface="Helvetica Neue LT Std"/>
              </a:rPr>
              <a:t>Scores for the corresponding year (2013) in the last term have been given for comparison with the current year (2018). </a:t>
            </a:r>
            <a:endParaRPr lang="en-IN" sz="1200"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8659" y="239296"/>
            <a:ext cx="7895741" cy="5780504"/>
          </a:xfrm>
          <a:prstGeom prst="rect">
            <a:avLst/>
          </a:prstGeom>
          <a:ln w="12700">
            <a:solidFill>
              <a:schemeClr val="tx1"/>
            </a:solidFill>
          </a:ln>
        </p:spPr>
      </p:pic>
    </p:spTree>
    <p:extLst>
      <p:ext uri="{BB962C8B-B14F-4D97-AF65-F5344CB8AC3E}">
        <p14:creationId xmlns:p14="http://schemas.microsoft.com/office/powerpoint/2010/main" val="638217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ackupserver\d drive\official_backup_priyanka\Admin\logo\praja new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152" y="6310312"/>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Table 2"/>
          <p:cNvGraphicFramePr>
            <a:graphicFrameLocks noGrp="1"/>
          </p:cNvGraphicFramePr>
          <p:nvPr>
            <p:extLst>
              <p:ext uri="{D42A27DB-BD31-4B8C-83A1-F6EECF244321}">
                <p14:modId xmlns:p14="http://schemas.microsoft.com/office/powerpoint/2010/main" val="1158412796"/>
              </p:ext>
            </p:extLst>
          </p:nvPr>
        </p:nvGraphicFramePr>
        <p:xfrm>
          <a:off x="838200" y="5334000"/>
          <a:ext cx="7556498" cy="1333500"/>
        </p:xfrm>
        <a:graphic>
          <a:graphicData uri="http://schemas.openxmlformats.org/drawingml/2006/table">
            <a:tbl>
              <a:tblPr>
                <a:tableStyleId>{5940675A-B579-460E-94D1-54222C63F5DA}</a:tableStyleId>
              </a:tblPr>
              <a:tblGrid>
                <a:gridCol w="2467428">
                  <a:extLst>
                    <a:ext uri="{9D8B030D-6E8A-4147-A177-3AD203B41FA5}">
                      <a16:colId xmlns:a16="http://schemas.microsoft.com/office/drawing/2014/main" val="4199017099"/>
                    </a:ext>
                  </a:extLst>
                </a:gridCol>
                <a:gridCol w="1986642">
                  <a:extLst>
                    <a:ext uri="{9D8B030D-6E8A-4147-A177-3AD203B41FA5}">
                      <a16:colId xmlns:a16="http://schemas.microsoft.com/office/drawing/2014/main" val="1512130827"/>
                    </a:ext>
                  </a:extLst>
                </a:gridCol>
                <a:gridCol w="3102428">
                  <a:extLst>
                    <a:ext uri="{9D8B030D-6E8A-4147-A177-3AD203B41FA5}">
                      <a16:colId xmlns:a16="http://schemas.microsoft.com/office/drawing/2014/main" val="4213922457"/>
                    </a:ext>
                  </a:extLst>
                </a:gridCol>
              </a:tblGrid>
              <a:tr h="190500">
                <a:tc gridSpan="3">
                  <a:txBody>
                    <a:bodyPr/>
                    <a:lstStyle/>
                    <a:p>
                      <a:pPr algn="ctr" fontAlgn="b"/>
                      <a:r>
                        <a:rPr lang="en-IN" sz="1200" b="1" u="none" strike="noStrike" dirty="0">
                          <a:solidFill>
                            <a:schemeClr val="tx1"/>
                          </a:solidFill>
                          <a:effectLst/>
                        </a:rPr>
                        <a:t>Party wise Ranking in 2018</a:t>
                      </a:r>
                      <a:endParaRPr lang="en-IN" sz="1200" b="1" i="0" u="none" strike="noStrike" dirty="0">
                        <a:solidFill>
                          <a:schemeClr val="tx1"/>
                        </a:solidFill>
                        <a:effectLst/>
                        <a:latin typeface="Calibri" panose="020F0502020204030204" pitchFamily="34" charset="0"/>
                      </a:endParaRPr>
                    </a:p>
                  </a:txBody>
                  <a:tcPr marL="0" marR="0" marT="0" marB="0" anchor="b">
                    <a:solidFill>
                      <a:schemeClr val="bg1">
                        <a:lumMod val="65000"/>
                      </a:schemeClr>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554775542"/>
                  </a:ext>
                </a:extLst>
              </a:tr>
              <a:tr h="190500">
                <a:tc>
                  <a:txBody>
                    <a:bodyPr/>
                    <a:lstStyle/>
                    <a:p>
                      <a:pPr algn="l" fontAlgn="b"/>
                      <a:r>
                        <a:rPr lang="en-IN" sz="1200" b="1" u="none" strike="noStrike" dirty="0">
                          <a:solidFill>
                            <a:schemeClr val="tx1"/>
                          </a:solidFill>
                          <a:effectLst/>
                        </a:rPr>
                        <a:t>Political Party</a:t>
                      </a:r>
                      <a:endParaRPr lang="en-IN" sz="1200" b="1" i="0" u="none" strike="noStrike" dirty="0">
                        <a:solidFill>
                          <a:schemeClr val="tx1"/>
                        </a:solidFill>
                        <a:effectLst/>
                        <a:latin typeface="Calibri" panose="020F0502020204030204" pitchFamily="34" charset="0"/>
                      </a:endParaRPr>
                    </a:p>
                  </a:txBody>
                  <a:tcPr marL="0" marR="0" marT="0" marB="0" anchor="b">
                    <a:solidFill>
                      <a:schemeClr val="bg1">
                        <a:lumMod val="65000"/>
                      </a:schemeClr>
                    </a:solidFill>
                  </a:tcPr>
                </a:tc>
                <a:tc>
                  <a:txBody>
                    <a:bodyPr/>
                    <a:lstStyle/>
                    <a:p>
                      <a:pPr algn="ctr" fontAlgn="ctr"/>
                      <a:r>
                        <a:rPr lang="en-IN" sz="1200" b="1" u="none" strike="noStrike" dirty="0">
                          <a:solidFill>
                            <a:schemeClr val="tx1"/>
                          </a:solidFill>
                          <a:effectLst/>
                        </a:rPr>
                        <a:t>Average Score</a:t>
                      </a:r>
                      <a:endParaRPr lang="en-IN" sz="1200" b="1" i="0" u="none" strike="noStrike" dirty="0">
                        <a:solidFill>
                          <a:schemeClr val="tx1"/>
                        </a:solidFill>
                        <a:effectLst/>
                        <a:latin typeface="Calibri" panose="020F0502020204030204" pitchFamily="34" charset="0"/>
                      </a:endParaRPr>
                    </a:p>
                  </a:txBody>
                  <a:tcPr marL="0" marR="0" marT="0" marB="0" anchor="ctr">
                    <a:solidFill>
                      <a:schemeClr val="bg1">
                        <a:lumMod val="65000"/>
                      </a:schemeClr>
                    </a:solidFill>
                  </a:tcPr>
                </a:tc>
                <a:tc>
                  <a:txBody>
                    <a:bodyPr/>
                    <a:lstStyle/>
                    <a:p>
                      <a:pPr algn="ctr" fontAlgn="ctr"/>
                      <a:r>
                        <a:rPr lang="en-IN" sz="1200" b="1" u="none" strike="noStrike" dirty="0">
                          <a:solidFill>
                            <a:schemeClr val="tx1"/>
                          </a:solidFill>
                          <a:effectLst/>
                        </a:rPr>
                        <a:t>Average Rank</a:t>
                      </a:r>
                      <a:endParaRPr lang="en-IN" sz="1200" b="1" i="0" u="none" strike="noStrike" dirty="0">
                        <a:solidFill>
                          <a:schemeClr val="tx1"/>
                        </a:solidFill>
                        <a:effectLst/>
                        <a:latin typeface="Calibri" panose="020F0502020204030204" pitchFamily="34" charset="0"/>
                      </a:endParaRPr>
                    </a:p>
                  </a:txBody>
                  <a:tcPr marL="0" marR="0" marT="0" marB="0" anchor="ctr">
                    <a:solidFill>
                      <a:schemeClr val="bg1">
                        <a:lumMod val="65000"/>
                      </a:schemeClr>
                    </a:solidFill>
                  </a:tcPr>
                </a:tc>
                <a:extLst>
                  <a:ext uri="{0D108BD9-81ED-4DB2-BD59-A6C34878D82A}">
                    <a16:rowId xmlns:a16="http://schemas.microsoft.com/office/drawing/2014/main" val="3218576115"/>
                  </a:ext>
                </a:extLst>
              </a:tr>
              <a:tr h="190500">
                <a:tc>
                  <a:txBody>
                    <a:bodyPr/>
                    <a:lstStyle/>
                    <a:p>
                      <a:pPr algn="l" fontAlgn="b"/>
                      <a:r>
                        <a:rPr lang="en-IN" sz="1200" u="none" strike="noStrike" dirty="0" smtClean="0">
                          <a:effectLst/>
                        </a:rPr>
                        <a:t> AIMIM </a:t>
                      </a:r>
                      <a:r>
                        <a:rPr lang="en-IN" sz="1200" u="none" strike="noStrike" dirty="0">
                          <a:effectLst/>
                        </a:rPr>
                        <a:t>(1)</a:t>
                      </a:r>
                      <a:endParaRPr lang="en-IN" sz="12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IN" sz="1200" u="none" strike="noStrike" dirty="0" smtClean="0">
                          <a:effectLst/>
                        </a:rPr>
                        <a:t>54.59</a:t>
                      </a:r>
                      <a:endParaRPr lang="en-IN"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N" sz="1200" u="none" strike="noStrike" dirty="0">
                          <a:effectLst/>
                        </a:rPr>
                        <a:t>23</a:t>
                      </a:r>
                      <a:endParaRPr lang="en-IN" sz="1200" b="1"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520062918"/>
                  </a:ext>
                </a:extLst>
              </a:tr>
              <a:tr h="190500">
                <a:tc>
                  <a:txBody>
                    <a:bodyPr/>
                    <a:lstStyle/>
                    <a:p>
                      <a:pPr algn="l" fontAlgn="b"/>
                      <a:r>
                        <a:rPr lang="en-IN" sz="1200" u="none" strike="noStrike" dirty="0" smtClean="0">
                          <a:effectLst/>
                        </a:rPr>
                        <a:t> BJP </a:t>
                      </a:r>
                      <a:r>
                        <a:rPr lang="en-IN" sz="1200" u="none" strike="noStrike" dirty="0">
                          <a:effectLst/>
                        </a:rPr>
                        <a:t>(12)</a:t>
                      </a:r>
                      <a:endParaRPr lang="en-IN" sz="12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IN" sz="1200" u="none" strike="noStrike" dirty="0" smtClean="0">
                          <a:effectLst/>
                        </a:rPr>
                        <a:t>59.92</a:t>
                      </a:r>
                      <a:endParaRPr lang="en-IN"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N" sz="1200" u="none" strike="noStrike">
                          <a:effectLst/>
                        </a:rPr>
                        <a:t>15</a:t>
                      </a:r>
                      <a:endParaRPr lang="en-IN" sz="1200" b="1"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196881886"/>
                  </a:ext>
                </a:extLst>
              </a:tr>
              <a:tr h="190500">
                <a:tc>
                  <a:txBody>
                    <a:bodyPr/>
                    <a:lstStyle/>
                    <a:p>
                      <a:pPr algn="l" fontAlgn="b"/>
                      <a:r>
                        <a:rPr lang="en-IN" sz="1200" u="none" strike="noStrike" dirty="0" smtClean="0">
                          <a:effectLst/>
                        </a:rPr>
                        <a:t> INC </a:t>
                      </a:r>
                      <a:r>
                        <a:rPr lang="en-IN" sz="1200" u="none" strike="noStrike" dirty="0">
                          <a:effectLst/>
                        </a:rPr>
                        <a:t>(5)</a:t>
                      </a:r>
                      <a:endParaRPr lang="en-IN" sz="12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IN" sz="1200" u="none" strike="noStrike" dirty="0" smtClean="0">
                          <a:effectLst/>
                        </a:rPr>
                        <a:t>68.22</a:t>
                      </a:r>
                      <a:endParaRPr lang="en-IN"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N" sz="1200" u="none" strike="noStrike">
                          <a:effectLst/>
                        </a:rPr>
                        <a:t>8</a:t>
                      </a:r>
                      <a:endParaRPr lang="en-IN" sz="1200" b="1"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4135143354"/>
                  </a:ext>
                </a:extLst>
              </a:tr>
              <a:tr h="190500">
                <a:tc>
                  <a:txBody>
                    <a:bodyPr/>
                    <a:lstStyle/>
                    <a:p>
                      <a:pPr algn="l" fontAlgn="b"/>
                      <a:r>
                        <a:rPr lang="en-IN" sz="1200" u="none" strike="noStrike" dirty="0" smtClean="0">
                          <a:effectLst/>
                        </a:rPr>
                        <a:t> SP </a:t>
                      </a:r>
                      <a:r>
                        <a:rPr lang="en-IN" sz="1200" u="none" strike="noStrike" dirty="0">
                          <a:effectLst/>
                        </a:rPr>
                        <a:t>(1)</a:t>
                      </a:r>
                      <a:endParaRPr lang="en-IN" sz="12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IN" sz="1200" u="none" strike="noStrike" dirty="0" smtClean="0">
                          <a:effectLst/>
                        </a:rPr>
                        <a:t>48.37</a:t>
                      </a:r>
                      <a:endParaRPr lang="en-IN"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N" sz="1200" u="none" strike="noStrike">
                          <a:effectLst/>
                        </a:rPr>
                        <a:t>26</a:t>
                      </a:r>
                      <a:endParaRPr lang="en-IN" sz="1200" b="1"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243814408"/>
                  </a:ext>
                </a:extLst>
              </a:tr>
              <a:tr h="190500">
                <a:tc>
                  <a:txBody>
                    <a:bodyPr/>
                    <a:lstStyle/>
                    <a:p>
                      <a:pPr algn="l" fontAlgn="b"/>
                      <a:r>
                        <a:rPr lang="en-IN" sz="1200" u="none" strike="noStrike" dirty="0" smtClean="0">
                          <a:effectLst/>
                        </a:rPr>
                        <a:t> SS </a:t>
                      </a:r>
                      <a:r>
                        <a:rPr lang="en-IN" sz="1200" u="none" strike="noStrike" dirty="0">
                          <a:effectLst/>
                        </a:rPr>
                        <a:t>(13)</a:t>
                      </a:r>
                      <a:endParaRPr lang="en-IN" sz="12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IN" sz="1200" u="none" strike="noStrike" dirty="0" smtClean="0">
                          <a:effectLst/>
                        </a:rPr>
                        <a:t>56.58</a:t>
                      </a:r>
                      <a:endParaRPr lang="en-IN"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N" sz="1200" u="none" strike="noStrike" dirty="0">
                          <a:effectLst/>
                        </a:rPr>
                        <a:t>19</a:t>
                      </a:r>
                      <a:endParaRPr lang="en-IN" sz="1200" b="1"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803086647"/>
                  </a:ext>
                </a:extLst>
              </a:tr>
            </a:tbl>
          </a:graphicData>
        </a:graphic>
      </p:graphicFrame>
      <p:sp>
        <p:nvSpPr>
          <p:cNvPr id="6" name="Slide Number Placeholder 1"/>
          <p:cNvSpPr>
            <a:spLocks noGrp="1"/>
          </p:cNvSpPr>
          <p:nvPr>
            <p:ph type="sldNum" sz="quarter" idx="12"/>
          </p:nvPr>
        </p:nvSpPr>
        <p:spPr>
          <a:xfrm>
            <a:off x="6781800" y="6492875"/>
            <a:ext cx="2133600" cy="365125"/>
          </a:xfrm>
        </p:spPr>
        <p:txBody>
          <a:bodyPr/>
          <a:lstStyle/>
          <a:p>
            <a:r>
              <a:rPr lang="en-US" dirty="0" smtClean="0"/>
              <a:t>14</a:t>
            </a:r>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381000"/>
            <a:ext cx="8077200" cy="4906429"/>
          </a:xfrm>
          <a:prstGeom prst="rect">
            <a:avLst/>
          </a:prstGeom>
          <a:ln w="12700">
            <a:solidFill>
              <a:schemeClr val="tx1"/>
            </a:solidFill>
          </a:ln>
        </p:spPr>
      </p:pic>
    </p:spTree>
    <p:extLst>
      <p:ext uri="{BB962C8B-B14F-4D97-AF65-F5344CB8AC3E}">
        <p14:creationId xmlns:p14="http://schemas.microsoft.com/office/powerpoint/2010/main" val="3954878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6781800" y="6492875"/>
            <a:ext cx="2133600" cy="365125"/>
          </a:xfrm>
        </p:spPr>
        <p:txBody>
          <a:bodyPr/>
          <a:lstStyle/>
          <a:p>
            <a:fld id="{B6F15528-21DE-4FAA-801E-634DDDAF4B2B}" type="slidenum">
              <a:rPr lang="en-US" smtClean="0"/>
              <a:pPr/>
              <a:t>15</a:t>
            </a:fld>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3300511798"/>
              </p:ext>
            </p:extLst>
          </p:nvPr>
        </p:nvGraphicFramePr>
        <p:xfrm>
          <a:off x="1219200" y="76200"/>
          <a:ext cx="6629399" cy="6705587"/>
        </p:xfrm>
        <a:graphic>
          <a:graphicData uri="http://schemas.openxmlformats.org/drawingml/2006/table">
            <a:tbl>
              <a:tblPr/>
              <a:tblGrid>
                <a:gridCol w="925032">
                  <a:extLst>
                    <a:ext uri="{9D8B030D-6E8A-4147-A177-3AD203B41FA5}">
                      <a16:colId xmlns:a16="http://schemas.microsoft.com/office/drawing/2014/main" val="3695049841"/>
                    </a:ext>
                  </a:extLst>
                </a:gridCol>
                <a:gridCol w="2813639">
                  <a:extLst>
                    <a:ext uri="{9D8B030D-6E8A-4147-A177-3AD203B41FA5}">
                      <a16:colId xmlns:a16="http://schemas.microsoft.com/office/drawing/2014/main" val="3201454719"/>
                    </a:ext>
                  </a:extLst>
                </a:gridCol>
                <a:gridCol w="722682">
                  <a:extLst>
                    <a:ext uri="{9D8B030D-6E8A-4147-A177-3AD203B41FA5}">
                      <a16:colId xmlns:a16="http://schemas.microsoft.com/office/drawing/2014/main" val="3468626017"/>
                    </a:ext>
                  </a:extLst>
                </a:gridCol>
                <a:gridCol w="722682">
                  <a:extLst>
                    <a:ext uri="{9D8B030D-6E8A-4147-A177-3AD203B41FA5}">
                      <a16:colId xmlns:a16="http://schemas.microsoft.com/office/drawing/2014/main" val="1732818457"/>
                    </a:ext>
                  </a:extLst>
                </a:gridCol>
                <a:gridCol w="722682">
                  <a:extLst>
                    <a:ext uri="{9D8B030D-6E8A-4147-A177-3AD203B41FA5}">
                      <a16:colId xmlns:a16="http://schemas.microsoft.com/office/drawing/2014/main" val="1201820060"/>
                    </a:ext>
                  </a:extLst>
                </a:gridCol>
                <a:gridCol w="722682">
                  <a:extLst>
                    <a:ext uri="{9D8B030D-6E8A-4147-A177-3AD203B41FA5}">
                      <a16:colId xmlns:a16="http://schemas.microsoft.com/office/drawing/2014/main" val="658673028"/>
                    </a:ext>
                  </a:extLst>
                </a:gridCol>
              </a:tblGrid>
              <a:tr h="204143">
                <a:tc rowSpan="2">
                  <a:txBody>
                    <a:bodyPr/>
                    <a:lstStyle/>
                    <a:p>
                      <a:pPr algn="ctr" fontAlgn="b"/>
                      <a:r>
                        <a:rPr lang="en-IN" sz="1300" b="1" i="0" u="none" strike="noStrike" dirty="0">
                          <a:solidFill>
                            <a:srgbClr val="000000"/>
                          </a:solidFill>
                          <a:effectLst/>
                          <a:latin typeface="+mn-lt"/>
                        </a:rPr>
                        <a:t>Party</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fontAlgn="b"/>
                      <a:r>
                        <a:rPr lang="en-IN" sz="1300" b="1" i="0" u="none" strike="noStrike" dirty="0">
                          <a:solidFill>
                            <a:srgbClr val="000000"/>
                          </a:solidFill>
                          <a:effectLst/>
                          <a:latin typeface="+mn-lt"/>
                        </a:rPr>
                        <a:t>MLAs Name</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fontAlgn="b"/>
                      <a:r>
                        <a:rPr lang="en-IN" sz="1300" b="1" i="0" u="none" strike="noStrike" dirty="0">
                          <a:solidFill>
                            <a:srgbClr val="000000"/>
                          </a:solidFill>
                          <a:effectLst/>
                          <a:latin typeface="+mn-lt"/>
                        </a:rPr>
                        <a:t>2017</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IN"/>
                    </a:p>
                  </a:txBody>
                  <a:tcPr/>
                </a:tc>
                <a:tc gridSpan="2">
                  <a:txBody>
                    <a:bodyPr/>
                    <a:lstStyle/>
                    <a:p>
                      <a:pPr algn="ctr" fontAlgn="b"/>
                      <a:r>
                        <a:rPr lang="en-IN" sz="1300" b="1" i="0" u="none" strike="noStrike" dirty="0">
                          <a:solidFill>
                            <a:srgbClr val="000000"/>
                          </a:solidFill>
                          <a:effectLst/>
                          <a:latin typeface="+mn-lt"/>
                        </a:rPr>
                        <a:t>2018</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IN"/>
                    </a:p>
                  </a:txBody>
                  <a:tcPr/>
                </a:tc>
                <a:extLst>
                  <a:ext uri="{0D108BD9-81ED-4DB2-BD59-A6C34878D82A}">
                    <a16:rowId xmlns:a16="http://schemas.microsoft.com/office/drawing/2014/main" val="2586322204"/>
                  </a:ext>
                </a:extLst>
              </a:tr>
              <a:tr h="204143">
                <a:tc vMerge="1">
                  <a:txBody>
                    <a:bodyPr/>
                    <a:lstStyle/>
                    <a:p>
                      <a:endParaRPr lang="en-IN"/>
                    </a:p>
                  </a:txBody>
                  <a:tcPr/>
                </a:tc>
                <a:tc vMerge="1">
                  <a:txBody>
                    <a:bodyPr/>
                    <a:lstStyle/>
                    <a:p>
                      <a:endParaRPr lang="en-IN"/>
                    </a:p>
                  </a:txBody>
                  <a:tcPr/>
                </a:tc>
                <a:tc>
                  <a:txBody>
                    <a:bodyPr/>
                    <a:lstStyle/>
                    <a:p>
                      <a:pPr algn="ctr" fontAlgn="b"/>
                      <a:r>
                        <a:rPr lang="en-IN" sz="1300" b="1" i="0" u="none" strike="noStrike" dirty="0">
                          <a:solidFill>
                            <a:srgbClr val="000000"/>
                          </a:solidFill>
                          <a:effectLst/>
                          <a:latin typeface="+mn-lt"/>
                        </a:rPr>
                        <a:t>Score</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IN" sz="1300" b="1" i="0" u="none" strike="noStrike">
                          <a:solidFill>
                            <a:srgbClr val="000000"/>
                          </a:solidFill>
                          <a:effectLst/>
                          <a:latin typeface="+mn-lt"/>
                        </a:rPr>
                        <a:t>Rank</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IN" sz="1300" b="1" i="0" u="none" strike="noStrike" dirty="0">
                          <a:solidFill>
                            <a:srgbClr val="000000"/>
                          </a:solidFill>
                          <a:effectLst/>
                          <a:latin typeface="+mn-lt"/>
                        </a:rPr>
                        <a:t>Score</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IN" sz="1300" b="1" i="0" u="none" strike="noStrike" dirty="0">
                          <a:solidFill>
                            <a:srgbClr val="000000"/>
                          </a:solidFill>
                          <a:effectLst/>
                          <a:latin typeface="+mn-lt"/>
                        </a:rPr>
                        <a:t>Rank</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018409847"/>
                  </a:ext>
                </a:extLst>
              </a:tr>
              <a:tr h="196490">
                <a:tc>
                  <a:txBody>
                    <a:bodyPr/>
                    <a:lstStyle/>
                    <a:p>
                      <a:pPr algn="ctr" fontAlgn="b"/>
                      <a:r>
                        <a:rPr lang="en-IN" sz="1250" b="0" i="0" u="none" strike="noStrike" dirty="0">
                          <a:solidFill>
                            <a:srgbClr val="000000"/>
                          </a:solidFill>
                          <a:effectLst/>
                          <a:latin typeface="+mn-lt"/>
                        </a:rPr>
                        <a:t>INC</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250" b="0" i="0" u="none" strike="noStrike">
                          <a:solidFill>
                            <a:srgbClr val="000000"/>
                          </a:solidFill>
                          <a:effectLst/>
                          <a:latin typeface="+mn-lt"/>
                        </a:rPr>
                        <a:t>Amin Amir Ali Patel</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dirty="0">
                          <a:solidFill>
                            <a:srgbClr val="000000"/>
                          </a:solidFill>
                          <a:effectLst/>
                          <a:latin typeface="+mn-lt"/>
                        </a:rPr>
                        <a:t>78.25</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dirty="0">
                          <a:solidFill>
                            <a:srgbClr val="000000"/>
                          </a:solidFill>
                          <a:effectLst/>
                          <a:latin typeface="+mn-lt"/>
                        </a:rPr>
                        <a:t>1</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IN" sz="1250" b="0" i="0" u="none" strike="noStrike">
                          <a:solidFill>
                            <a:srgbClr val="000000"/>
                          </a:solidFill>
                          <a:effectLst/>
                          <a:latin typeface="+mn-lt"/>
                        </a:rPr>
                        <a:t>76.45</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00" b="1" i="0" u="none" strike="noStrike" dirty="0">
                          <a:solidFill>
                            <a:srgbClr val="000000"/>
                          </a:solidFill>
                          <a:effectLst/>
                          <a:latin typeface="+mn-lt"/>
                        </a:rPr>
                        <a:t>1</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6836664"/>
                  </a:ext>
                </a:extLst>
              </a:tr>
              <a:tr h="196490">
                <a:tc>
                  <a:txBody>
                    <a:bodyPr/>
                    <a:lstStyle/>
                    <a:p>
                      <a:pPr algn="ctr" fontAlgn="b"/>
                      <a:r>
                        <a:rPr lang="en-IN" sz="1250" b="0" i="0" u="none" strike="noStrike" dirty="0">
                          <a:solidFill>
                            <a:srgbClr val="000000"/>
                          </a:solidFill>
                          <a:effectLst/>
                          <a:latin typeface="+mn-lt"/>
                        </a:rPr>
                        <a:t>SS</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250" b="0" i="0" u="none" strike="noStrike" dirty="0">
                          <a:solidFill>
                            <a:srgbClr val="000000"/>
                          </a:solidFill>
                          <a:effectLst/>
                          <a:latin typeface="+mn-lt"/>
                        </a:rPr>
                        <a:t>Sunil </a:t>
                      </a:r>
                      <a:r>
                        <a:rPr lang="en-IN" sz="1250" b="0" i="0" u="none" strike="noStrike" dirty="0" err="1">
                          <a:solidFill>
                            <a:srgbClr val="000000"/>
                          </a:solidFill>
                          <a:effectLst/>
                          <a:latin typeface="+mn-lt"/>
                        </a:rPr>
                        <a:t>Waman</a:t>
                      </a:r>
                      <a:r>
                        <a:rPr lang="en-IN" sz="1250" b="0" i="0" u="none" strike="noStrike" dirty="0">
                          <a:solidFill>
                            <a:srgbClr val="000000"/>
                          </a:solidFill>
                          <a:effectLst/>
                          <a:latin typeface="+mn-lt"/>
                        </a:rPr>
                        <a:t> </a:t>
                      </a:r>
                      <a:r>
                        <a:rPr lang="en-IN" sz="1250" b="0" i="0" u="none" strike="noStrike" dirty="0" err="1">
                          <a:solidFill>
                            <a:srgbClr val="000000"/>
                          </a:solidFill>
                          <a:effectLst/>
                          <a:latin typeface="+mn-lt"/>
                        </a:rPr>
                        <a:t>Prabhu</a:t>
                      </a:r>
                      <a:endParaRPr lang="en-IN" sz="1250" b="0" i="0" u="none" strike="noStrike" dirty="0">
                        <a:solidFill>
                          <a:srgbClr val="000000"/>
                        </a:solidFill>
                        <a:effectLst/>
                        <a:latin typeface="+mn-lt"/>
                      </a:endParaRP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dirty="0">
                          <a:solidFill>
                            <a:srgbClr val="000000"/>
                          </a:solidFill>
                          <a:effectLst/>
                          <a:latin typeface="+mn-lt"/>
                        </a:rPr>
                        <a:t>73.17</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dirty="0">
                          <a:solidFill>
                            <a:srgbClr val="000000"/>
                          </a:solidFill>
                          <a:effectLst/>
                          <a:latin typeface="+mn-lt"/>
                        </a:rPr>
                        <a:t>5</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IN" sz="1250" b="0" i="0" u="none" strike="noStrike">
                          <a:solidFill>
                            <a:srgbClr val="000000"/>
                          </a:solidFill>
                          <a:effectLst/>
                          <a:latin typeface="+mn-lt"/>
                        </a:rPr>
                        <a:t>75.61</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00" b="1" i="0" u="none" strike="noStrike" dirty="0">
                          <a:solidFill>
                            <a:srgbClr val="000000"/>
                          </a:solidFill>
                          <a:effectLst/>
                          <a:latin typeface="+mn-lt"/>
                        </a:rPr>
                        <a:t>2</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991297005"/>
                  </a:ext>
                </a:extLst>
              </a:tr>
              <a:tr h="196490">
                <a:tc>
                  <a:txBody>
                    <a:bodyPr/>
                    <a:lstStyle/>
                    <a:p>
                      <a:pPr algn="ctr" fontAlgn="b"/>
                      <a:r>
                        <a:rPr lang="en-IN" sz="1250" b="0" i="0" u="none" strike="noStrike">
                          <a:solidFill>
                            <a:srgbClr val="000000"/>
                          </a:solidFill>
                          <a:effectLst/>
                          <a:latin typeface="+mn-lt"/>
                        </a:rPr>
                        <a:t>BJP</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250" b="0" i="0" u="none" strike="noStrike" dirty="0" err="1">
                          <a:solidFill>
                            <a:srgbClr val="000000"/>
                          </a:solidFill>
                          <a:effectLst/>
                          <a:latin typeface="+mn-lt"/>
                        </a:rPr>
                        <a:t>Atul</a:t>
                      </a:r>
                      <a:r>
                        <a:rPr lang="en-IN" sz="1250" b="0" i="0" u="none" strike="noStrike" dirty="0">
                          <a:solidFill>
                            <a:srgbClr val="000000"/>
                          </a:solidFill>
                          <a:effectLst/>
                          <a:latin typeface="+mn-lt"/>
                        </a:rPr>
                        <a:t> </a:t>
                      </a:r>
                      <a:r>
                        <a:rPr lang="en-IN" sz="1250" b="0" i="0" u="none" strike="noStrike" dirty="0" err="1">
                          <a:solidFill>
                            <a:srgbClr val="000000"/>
                          </a:solidFill>
                          <a:effectLst/>
                          <a:latin typeface="+mn-lt"/>
                        </a:rPr>
                        <a:t>Bhatkhalkar</a:t>
                      </a:r>
                      <a:endParaRPr lang="en-IN" sz="1250" b="0" i="0" u="none" strike="noStrike" dirty="0">
                        <a:solidFill>
                          <a:srgbClr val="000000"/>
                        </a:solidFill>
                        <a:effectLst/>
                        <a:latin typeface="+mn-lt"/>
                      </a:endParaRP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dirty="0">
                          <a:solidFill>
                            <a:srgbClr val="000000"/>
                          </a:solidFill>
                          <a:effectLst/>
                          <a:latin typeface="+mn-lt"/>
                        </a:rPr>
                        <a:t>72.79</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dirty="0">
                          <a:solidFill>
                            <a:srgbClr val="000000"/>
                          </a:solidFill>
                          <a:effectLst/>
                          <a:latin typeface="+mn-lt"/>
                        </a:rPr>
                        <a:t>6</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IN" sz="1250" b="0" i="0" u="none" strike="noStrike" dirty="0">
                          <a:solidFill>
                            <a:srgbClr val="000000"/>
                          </a:solidFill>
                          <a:effectLst/>
                          <a:latin typeface="+mn-lt"/>
                        </a:rPr>
                        <a:t>74.67</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00" b="1" i="0" u="none" strike="noStrike">
                          <a:solidFill>
                            <a:srgbClr val="000000"/>
                          </a:solidFill>
                          <a:effectLst/>
                          <a:latin typeface="+mn-lt"/>
                        </a:rPr>
                        <a:t>3</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827555347"/>
                  </a:ext>
                </a:extLst>
              </a:tr>
              <a:tr h="196490">
                <a:tc>
                  <a:txBody>
                    <a:bodyPr/>
                    <a:lstStyle/>
                    <a:p>
                      <a:pPr algn="ctr" fontAlgn="b"/>
                      <a:r>
                        <a:rPr lang="en-IN" sz="1250" b="0" i="0" u="none" strike="noStrike">
                          <a:solidFill>
                            <a:srgbClr val="000000"/>
                          </a:solidFill>
                          <a:effectLst/>
                          <a:latin typeface="+mn-lt"/>
                        </a:rPr>
                        <a:t>SS</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250" b="0" i="0" u="none" strike="noStrike" dirty="0">
                          <a:solidFill>
                            <a:srgbClr val="000000"/>
                          </a:solidFill>
                          <a:effectLst/>
                          <a:latin typeface="+mn-lt"/>
                        </a:rPr>
                        <a:t>Sunil </a:t>
                      </a:r>
                      <a:r>
                        <a:rPr lang="en-IN" sz="1250" b="0" i="0" u="none" strike="noStrike" dirty="0" err="1">
                          <a:solidFill>
                            <a:srgbClr val="000000"/>
                          </a:solidFill>
                          <a:effectLst/>
                          <a:latin typeface="+mn-lt"/>
                        </a:rPr>
                        <a:t>Govind</a:t>
                      </a:r>
                      <a:r>
                        <a:rPr lang="en-IN" sz="1250" b="0" i="0" u="none" strike="noStrike" dirty="0">
                          <a:solidFill>
                            <a:srgbClr val="000000"/>
                          </a:solidFill>
                          <a:effectLst/>
                          <a:latin typeface="+mn-lt"/>
                        </a:rPr>
                        <a:t> </a:t>
                      </a:r>
                      <a:r>
                        <a:rPr lang="en-IN" sz="1250" b="0" i="0" u="none" strike="noStrike" dirty="0" err="1">
                          <a:solidFill>
                            <a:srgbClr val="000000"/>
                          </a:solidFill>
                          <a:effectLst/>
                          <a:latin typeface="+mn-lt"/>
                        </a:rPr>
                        <a:t>Shinde</a:t>
                      </a:r>
                      <a:endParaRPr lang="en-IN" sz="1250" b="0" i="0" u="none" strike="noStrike" dirty="0">
                        <a:solidFill>
                          <a:srgbClr val="000000"/>
                        </a:solidFill>
                        <a:effectLst/>
                        <a:latin typeface="+mn-lt"/>
                      </a:endParaRP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69.26</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dirty="0">
                          <a:solidFill>
                            <a:srgbClr val="000000"/>
                          </a:solidFill>
                          <a:effectLst/>
                          <a:latin typeface="+mn-lt"/>
                        </a:rPr>
                        <a:t>9</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IN" sz="1250" b="0" i="0" u="none" strike="noStrike" dirty="0">
                          <a:solidFill>
                            <a:srgbClr val="000000"/>
                          </a:solidFill>
                          <a:effectLst/>
                          <a:latin typeface="+mn-lt"/>
                        </a:rPr>
                        <a:t>72.69</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00" b="1" i="0" u="none" strike="noStrike" dirty="0">
                          <a:solidFill>
                            <a:srgbClr val="000000"/>
                          </a:solidFill>
                          <a:effectLst/>
                          <a:latin typeface="+mn-lt"/>
                        </a:rPr>
                        <a:t>4</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475033001"/>
                  </a:ext>
                </a:extLst>
              </a:tr>
              <a:tr h="196490">
                <a:tc>
                  <a:txBody>
                    <a:bodyPr/>
                    <a:lstStyle/>
                    <a:p>
                      <a:pPr algn="ctr" fontAlgn="b"/>
                      <a:r>
                        <a:rPr lang="en-IN" sz="1250" b="0" i="0" u="none" strike="noStrike">
                          <a:solidFill>
                            <a:srgbClr val="000000"/>
                          </a:solidFill>
                          <a:effectLst/>
                          <a:latin typeface="+mn-lt"/>
                        </a:rPr>
                        <a:t>INC</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250" b="0" i="0" u="none" strike="noStrike" dirty="0">
                          <a:solidFill>
                            <a:srgbClr val="000000"/>
                          </a:solidFill>
                          <a:effectLst/>
                          <a:latin typeface="+mn-lt"/>
                        </a:rPr>
                        <a:t>Aslam </a:t>
                      </a:r>
                      <a:r>
                        <a:rPr lang="en-IN" sz="1250" b="0" i="0" u="none" strike="noStrike" dirty="0" err="1">
                          <a:solidFill>
                            <a:srgbClr val="000000"/>
                          </a:solidFill>
                          <a:effectLst/>
                          <a:latin typeface="+mn-lt"/>
                        </a:rPr>
                        <a:t>Ramazan</a:t>
                      </a:r>
                      <a:r>
                        <a:rPr lang="en-IN" sz="1250" b="0" i="0" u="none" strike="noStrike" dirty="0">
                          <a:solidFill>
                            <a:srgbClr val="000000"/>
                          </a:solidFill>
                          <a:effectLst/>
                          <a:latin typeface="+mn-lt"/>
                        </a:rPr>
                        <a:t> Ali Shaikh</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74.12</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3</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IN" sz="1250" b="0" i="0" u="none" strike="noStrike" dirty="0">
                          <a:solidFill>
                            <a:srgbClr val="000000"/>
                          </a:solidFill>
                          <a:effectLst/>
                          <a:latin typeface="+mn-lt"/>
                        </a:rPr>
                        <a:t>72.31</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00" b="1" i="0" u="none" strike="noStrike" dirty="0">
                          <a:solidFill>
                            <a:srgbClr val="000000"/>
                          </a:solidFill>
                          <a:effectLst/>
                          <a:latin typeface="+mn-lt"/>
                        </a:rPr>
                        <a:t>5</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647966993"/>
                  </a:ext>
                </a:extLst>
              </a:tr>
              <a:tr h="196490">
                <a:tc>
                  <a:txBody>
                    <a:bodyPr/>
                    <a:lstStyle/>
                    <a:p>
                      <a:pPr algn="ctr" fontAlgn="b"/>
                      <a:r>
                        <a:rPr lang="en-IN" sz="1250" b="0" i="0" u="none" strike="noStrike">
                          <a:solidFill>
                            <a:srgbClr val="000000"/>
                          </a:solidFill>
                          <a:effectLst/>
                          <a:latin typeface="+mn-lt"/>
                        </a:rPr>
                        <a:t>BJP</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250" b="0" i="0" u="none" strike="noStrike">
                          <a:solidFill>
                            <a:srgbClr val="000000"/>
                          </a:solidFill>
                          <a:effectLst/>
                          <a:latin typeface="+mn-lt"/>
                        </a:rPr>
                        <a:t>Manisha Ashok Chaudhary</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68.32</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11</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IN" sz="1250" b="0" i="0" u="none" strike="noStrike">
                          <a:solidFill>
                            <a:srgbClr val="000000"/>
                          </a:solidFill>
                          <a:effectLst/>
                          <a:latin typeface="+mn-lt"/>
                        </a:rPr>
                        <a:t>70.94</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00" b="1" i="0" u="none" strike="noStrike" dirty="0">
                          <a:solidFill>
                            <a:srgbClr val="000000"/>
                          </a:solidFill>
                          <a:effectLst/>
                          <a:latin typeface="+mn-lt"/>
                        </a:rPr>
                        <a:t>6</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37774879"/>
                  </a:ext>
                </a:extLst>
              </a:tr>
              <a:tr h="196490">
                <a:tc>
                  <a:txBody>
                    <a:bodyPr/>
                    <a:lstStyle/>
                    <a:p>
                      <a:pPr algn="ctr" fontAlgn="b"/>
                      <a:r>
                        <a:rPr lang="en-IN" sz="1250" b="0" i="0" u="none" strike="noStrike">
                          <a:solidFill>
                            <a:srgbClr val="000000"/>
                          </a:solidFill>
                          <a:effectLst/>
                          <a:latin typeface="+mn-lt"/>
                        </a:rPr>
                        <a:t>BJP</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250" b="0" i="0" u="none" strike="noStrike">
                          <a:solidFill>
                            <a:srgbClr val="000000"/>
                          </a:solidFill>
                          <a:effectLst/>
                          <a:latin typeface="+mn-lt"/>
                        </a:rPr>
                        <a:t>Yogesh Sagar</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70.20</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dirty="0">
                          <a:solidFill>
                            <a:srgbClr val="000000"/>
                          </a:solidFill>
                          <a:effectLst/>
                          <a:latin typeface="+mn-lt"/>
                        </a:rPr>
                        <a:t>8</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IN" sz="1250" b="0" i="0" u="none" strike="noStrike">
                          <a:solidFill>
                            <a:srgbClr val="000000"/>
                          </a:solidFill>
                          <a:effectLst/>
                          <a:latin typeface="+mn-lt"/>
                        </a:rPr>
                        <a:t>66.90</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00" b="1" i="0" u="none" strike="noStrike" dirty="0">
                          <a:solidFill>
                            <a:srgbClr val="000000"/>
                          </a:solidFill>
                          <a:effectLst/>
                          <a:latin typeface="+mn-lt"/>
                        </a:rPr>
                        <a:t>7</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3622796343"/>
                  </a:ext>
                </a:extLst>
              </a:tr>
              <a:tr h="196490">
                <a:tc>
                  <a:txBody>
                    <a:bodyPr/>
                    <a:lstStyle/>
                    <a:p>
                      <a:pPr algn="ctr" fontAlgn="b"/>
                      <a:r>
                        <a:rPr lang="en-IN" sz="1250" b="0" i="0" u="none" strike="noStrike">
                          <a:solidFill>
                            <a:srgbClr val="000000"/>
                          </a:solidFill>
                          <a:effectLst/>
                          <a:latin typeface="+mn-lt"/>
                        </a:rPr>
                        <a:t>BJP</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250" b="0" i="0" u="none" strike="noStrike">
                          <a:solidFill>
                            <a:srgbClr val="000000"/>
                          </a:solidFill>
                          <a:effectLst/>
                          <a:latin typeface="+mn-lt"/>
                        </a:rPr>
                        <a:t>Ashish Babaji Shelar</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68.56</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10</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IN" sz="1250" b="0" i="0" u="none" strike="noStrike">
                          <a:solidFill>
                            <a:srgbClr val="000000"/>
                          </a:solidFill>
                          <a:effectLst/>
                          <a:latin typeface="+mn-lt"/>
                        </a:rPr>
                        <a:t>66.16</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00" b="1" i="0" u="none" strike="noStrike" dirty="0">
                          <a:solidFill>
                            <a:srgbClr val="000000"/>
                          </a:solidFill>
                          <a:effectLst/>
                          <a:latin typeface="+mn-lt"/>
                        </a:rPr>
                        <a:t>8</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357307576"/>
                  </a:ext>
                </a:extLst>
              </a:tr>
              <a:tr h="196490">
                <a:tc>
                  <a:txBody>
                    <a:bodyPr/>
                    <a:lstStyle/>
                    <a:p>
                      <a:pPr algn="ctr" fontAlgn="b"/>
                      <a:r>
                        <a:rPr lang="en-IN" sz="1250" b="0" i="0" u="none" strike="noStrike">
                          <a:solidFill>
                            <a:srgbClr val="000000"/>
                          </a:solidFill>
                          <a:effectLst/>
                          <a:latin typeface="+mn-lt"/>
                        </a:rPr>
                        <a:t>INC</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250" b="0" i="0" u="none" strike="noStrike">
                          <a:solidFill>
                            <a:srgbClr val="000000"/>
                          </a:solidFill>
                          <a:effectLst/>
                          <a:latin typeface="+mn-lt"/>
                        </a:rPr>
                        <a:t>Varsha Eknath Gaikwad</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72.28</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7</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IN" sz="1250" b="0" i="0" u="none" strike="noStrike">
                          <a:solidFill>
                            <a:srgbClr val="000000"/>
                          </a:solidFill>
                          <a:effectLst/>
                          <a:latin typeface="+mn-lt"/>
                        </a:rPr>
                        <a:t>65.97</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00" b="1" i="0" u="none" strike="noStrike" dirty="0">
                          <a:solidFill>
                            <a:srgbClr val="000000"/>
                          </a:solidFill>
                          <a:effectLst/>
                          <a:latin typeface="+mn-lt"/>
                        </a:rPr>
                        <a:t>9</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890740549"/>
                  </a:ext>
                </a:extLst>
              </a:tr>
              <a:tr h="196490">
                <a:tc>
                  <a:txBody>
                    <a:bodyPr/>
                    <a:lstStyle/>
                    <a:p>
                      <a:pPr algn="ctr" fontAlgn="b"/>
                      <a:r>
                        <a:rPr lang="en-IN" sz="1250" b="0" i="0" u="none" strike="noStrike">
                          <a:solidFill>
                            <a:srgbClr val="000000"/>
                          </a:solidFill>
                          <a:effectLst/>
                          <a:latin typeface="+mn-lt"/>
                        </a:rPr>
                        <a:t>BJP</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250" b="0" i="0" u="none" strike="noStrike" dirty="0" err="1">
                          <a:solidFill>
                            <a:srgbClr val="000000"/>
                          </a:solidFill>
                          <a:effectLst/>
                          <a:latin typeface="+mn-lt"/>
                        </a:rPr>
                        <a:t>Ameet</a:t>
                      </a:r>
                      <a:r>
                        <a:rPr lang="en-IN" sz="1250" b="0" i="0" u="none" strike="noStrike" dirty="0">
                          <a:solidFill>
                            <a:srgbClr val="000000"/>
                          </a:solidFill>
                          <a:effectLst/>
                          <a:latin typeface="+mn-lt"/>
                        </a:rPr>
                        <a:t> </a:t>
                      </a:r>
                      <a:r>
                        <a:rPr lang="en-IN" sz="1250" b="0" i="0" u="none" strike="noStrike" dirty="0" err="1">
                          <a:solidFill>
                            <a:srgbClr val="000000"/>
                          </a:solidFill>
                          <a:effectLst/>
                          <a:latin typeface="+mn-lt"/>
                        </a:rPr>
                        <a:t>Bhaskar</a:t>
                      </a:r>
                      <a:r>
                        <a:rPr lang="en-IN" sz="1250" b="0" i="0" u="none" strike="noStrike" dirty="0">
                          <a:solidFill>
                            <a:srgbClr val="000000"/>
                          </a:solidFill>
                          <a:effectLst/>
                          <a:latin typeface="+mn-lt"/>
                        </a:rPr>
                        <a:t> </a:t>
                      </a:r>
                      <a:r>
                        <a:rPr lang="en-IN" sz="1250" b="0" i="0" u="none" strike="noStrike" dirty="0" err="1">
                          <a:solidFill>
                            <a:srgbClr val="000000"/>
                          </a:solidFill>
                          <a:effectLst/>
                          <a:latin typeface="+mn-lt"/>
                        </a:rPr>
                        <a:t>Satam</a:t>
                      </a:r>
                      <a:endParaRPr lang="en-IN" sz="1250" b="0" i="0" u="none" strike="noStrike" dirty="0">
                        <a:solidFill>
                          <a:srgbClr val="000000"/>
                        </a:solidFill>
                        <a:effectLst/>
                        <a:latin typeface="+mn-lt"/>
                      </a:endParaRP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62.52</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13</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IN" sz="1250" b="0" i="0" u="none" strike="noStrike">
                          <a:solidFill>
                            <a:srgbClr val="000000"/>
                          </a:solidFill>
                          <a:effectLst/>
                          <a:latin typeface="+mn-lt"/>
                        </a:rPr>
                        <a:t>65.95</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00" b="1" i="0" u="none" strike="noStrike" dirty="0">
                          <a:solidFill>
                            <a:srgbClr val="000000"/>
                          </a:solidFill>
                          <a:effectLst/>
                          <a:latin typeface="+mn-lt"/>
                        </a:rPr>
                        <a:t>10</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407893308"/>
                  </a:ext>
                </a:extLst>
              </a:tr>
              <a:tr h="196490">
                <a:tc>
                  <a:txBody>
                    <a:bodyPr/>
                    <a:lstStyle/>
                    <a:p>
                      <a:pPr algn="ctr" fontAlgn="b"/>
                      <a:r>
                        <a:rPr lang="en-IN" sz="1250" b="0" i="0" u="none" strike="noStrike">
                          <a:solidFill>
                            <a:srgbClr val="000000"/>
                          </a:solidFill>
                          <a:effectLst/>
                          <a:latin typeface="+mn-lt"/>
                        </a:rPr>
                        <a:t>SS</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250" b="0" i="0" u="none" strike="noStrike">
                          <a:solidFill>
                            <a:srgbClr val="000000"/>
                          </a:solidFill>
                          <a:effectLst/>
                          <a:latin typeface="+mn-lt"/>
                        </a:rPr>
                        <a:t>Trupti Prakash Sawant</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57.84</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19</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IN" sz="1250" b="0" i="0" u="none" strike="noStrike">
                          <a:solidFill>
                            <a:srgbClr val="000000"/>
                          </a:solidFill>
                          <a:effectLst/>
                          <a:latin typeface="+mn-lt"/>
                        </a:rPr>
                        <a:t>64.91</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00" b="1" i="0" u="none" strike="noStrike" dirty="0">
                          <a:solidFill>
                            <a:srgbClr val="000000"/>
                          </a:solidFill>
                          <a:effectLst/>
                          <a:latin typeface="+mn-lt"/>
                        </a:rPr>
                        <a:t>11</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555884838"/>
                  </a:ext>
                </a:extLst>
              </a:tr>
              <a:tr h="196490">
                <a:tc>
                  <a:txBody>
                    <a:bodyPr/>
                    <a:lstStyle/>
                    <a:p>
                      <a:pPr algn="ctr" fontAlgn="b"/>
                      <a:r>
                        <a:rPr lang="en-IN" sz="1250" b="0" i="0" u="none" strike="noStrike">
                          <a:solidFill>
                            <a:srgbClr val="000000"/>
                          </a:solidFill>
                          <a:effectLst/>
                          <a:latin typeface="+mn-lt"/>
                        </a:rPr>
                        <a:t>BJP</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250" b="0" i="0" u="none" strike="noStrike">
                          <a:solidFill>
                            <a:srgbClr val="000000"/>
                          </a:solidFill>
                          <a:effectLst/>
                          <a:latin typeface="+mn-lt"/>
                        </a:rPr>
                        <a:t>Sardar Tara Singh</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65.84</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dirty="0">
                          <a:solidFill>
                            <a:srgbClr val="000000"/>
                          </a:solidFill>
                          <a:effectLst/>
                          <a:latin typeface="+mn-lt"/>
                        </a:rPr>
                        <a:t>12</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IN" sz="1250" b="0" i="0" u="none" strike="noStrike">
                          <a:solidFill>
                            <a:srgbClr val="000000"/>
                          </a:solidFill>
                          <a:effectLst/>
                          <a:latin typeface="+mn-lt"/>
                        </a:rPr>
                        <a:t>64.60</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00" b="1" i="0" u="none" strike="noStrike" dirty="0">
                          <a:solidFill>
                            <a:srgbClr val="000000"/>
                          </a:solidFill>
                          <a:effectLst/>
                          <a:latin typeface="+mn-lt"/>
                        </a:rPr>
                        <a:t>12</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78079622"/>
                  </a:ext>
                </a:extLst>
              </a:tr>
              <a:tr h="196490">
                <a:tc>
                  <a:txBody>
                    <a:bodyPr/>
                    <a:lstStyle/>
                    <a:p>
                      <a:pPr algn="ctr" fontAlgn="b"/>
                      <a:r>
                        <a:rPr lang="en-IN" sz="1250" b="0" i="0" u="none" strike="noStrike">
                          <a:solidFill>
                            <a:srgbClr val="000000"/>
                          </a:solidFill>
                          <a:effectLst/>
                          <a:latin typeface="+mn-lt"/>
                        </a:rPr>
                        <a:t>INC</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250" b="0" i="0" u="none" strike="noStrike">
                          <a:solidFill>
                            <a:srgbClr val="000000"/>
                          </a:solidFill>
                          <a:effectLst/>
                          <a:latin typeface="+mn-lt"/>
                        </a:rPr>
                        <a:t>Md. Arif (Naseem) Lalan Khan</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73.87</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dirty="0">
                          <a:solidFill>
                            <a:srgbClr val="000000"/>
                          </a:solidFill>
                          <a:effectLst/>
                          <a:latin typeface="+mn-lt"/>
                        </a:rPr>
                        <a:t>4</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IN" sz="1250" b="0" i="0" u="none" strike="noStrike" dirty="0">
                          <a:solidFill>
                            <a:srgbClr val="000000"/>
                          </a:solidFill>
                          <a:effectLst/>
                          <a:latin typeface="+mn-lt"/>
                        </a:rPr>
                        <a:t>63.43</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00" b="1" i="0" u="none" strike="noStrike" dirty="0">
                          <a:solidFill>
                            <a:srgbClr val="000000"/>
                          </a:solidFill>
                          <a:effectLst/>
                          <a:latin typeface="+mn-lt"/>
                        </a:rPr>
                        <a:t>13</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935212967"/>
                  </a:ext>
                </a:extLst>
              </a:tr>
              <a:tr h="196490">
                <a:tc>
                  <a:txBody>
                    <a:bodyPr/>
                    <a:lstStyle/>
                    <a:p>
                      <a:pPr algn="ctr" fontAlgn="b"/>
                      <a:r>
                        <a:rPr lang="en-IN" sz="1250" b="0" i="0" u="none" strike="noStrike">
                          <a:solidFill>
                            <a:srgbClr val="000000"/>
                          </a:solidFill>
                          <a:effectLst/>
                          <a:latin typeface="+mn-lt"/>
                        </a:rPr>
                        <a:t>INC</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250" b="0" i="0" u="none" strike="noStrike">
                          <a:solidFill>
                            <a:srgbClr val="000000"/>
                          </a:solidFill>
                          <a:effectLst/>
                          <a:latin typeface="+mn-lt"/>
                        </a:rPr>
                        <a:t>Kalidas Nilkanth Kolambkar</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74.93</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2</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n-IN" sz="1250" b="0" i="0" u="none" strike="noStrike">
                          <a:solidFill>
                            <a:srgbClr val="000000"/>
                          </a:solidFill>
                          <a:effectLst/>
                          <a:latin typeface="+mn-lt"/>
                        </a:rPr>
                        <a:t>62.93</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00" b="1" i="0" u="none" strike="noStrike" dirty="0">
                          <a:solidFill>
                            <a:srgbClr val="000000"/>
                          </a:solidFill>
                          <a:effectLst/>
                          <a:latin typeface="+mn-lt"/>
                        </a:rPr>
                        <a:t>14</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308434968"/>
                  </a:ext>
                </a:extLst>
              </a:tr>
              <a:tr h="196490">
                <a:tc>
                  <a:txBody>
                    <a:bodyPr/>
                    <a:lstStyle/>
                    <a:p>
                      <a:pPr algn="ctr" fontAlgn="b"/>
                      <a:r>
                        <a:rPr lang="en-IN" sz="1250" b="0" i="0" u="none" strike="noStrike">
                          <a:solidFill>
                            <a:srgbClr val="000000"/>
                          </a:solidFill>
                          <a:effectLst/>
                          <a:latin typeface="+mn-lt"/>
                        </a:rPr>
                        <a:t>SS</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250" b="0" i="0" u="none" strike="noStrike">
                          <a:solidFill>
                            <a:srgbClr val="000000"/>
                          </a:solidFill>
                          <a:effectLst/>
                          <a:latin typeface="+mn-lt"/>
                        </a:rPr>
                        <a:t>Prakash Vaikunt Phaterpekar</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56.94</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21</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IN" sz="1250" b="0" i="0" u="none" strike="noStrike">
                          <a:solidFill>
                            <a:srgbClr val="000000"/>
                          </a:solidFill>
                          <a:effectLst/>
                          <a:latin typeface="+mn-lt"/>
                        </a:rPr>
                        <a:t>62.30</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00" b="1" i="0" u="none" strike="noStrike" dirty="0">
                          <a:solidFill>
                            <a:srgbClr val="000000"/>
                          </a:solidFill>
                          <a:effectLst/>
                          <a:latin typeface="+mn-lt"/>
                        </a:rPr>
                        <a:t>15</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74524108"/>
                  </a:ext>
                </a:extLst>
              </a:tr>
              <a:tr h="196490">
                <a:tc>
                  <a:txBody>
                    <a:bodyPr/>
                    <a:lstStyle/>
                    <a:p>
                      <a:pPr algn="ctr" fontAlgn="b"/>
                      <a:r>
                        <a:rPr lang="en-IN" sz="1250" b="0" i="0" u="none" strike="noStrike">
                          <a:solidFill>
                            <a:srgbClr val="000000"/>
                          </a:solidFill>
                          <a:effectLst/>
                          <a:latin typeface="+mn-lt"/>
                        </a:rPr>
                        <a:t>BJP</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250" b="0" i="0" u="none" strike="noStrike">
                          <a:solidFill>
                            <a:srgbClr val="000000"/>
                          </a:solidFill>
                          <a:effectLst/>
                          <a:latin typeface="+mn-lt"/>
                        </a:rPr>
                        <a:t>Mangal Prabhat Lodha</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58.20</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18</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IN" sz="1250" b="0" i="0" u="none" strike="noStrike">
                          <a:solidFill>
                            <a:srgbClr val="000000"/>
                          </a:solidFill>
                          <a:effectLst/>
                          <a:latin typeface="+mn-lt"/>
                        </a:rPr>
                        <a:t>61.20</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00" b="1" i="0" u="none" strike="noStrike" dirty="0">
                          <a:solidFill>
                            <a:srgbClr val="000000"/>
                          </a:solidFill>
                          <a:effectLst/>
                          <a:latin typeface="+mn-lt"/>
                        </a:rPr>
                        <a:t>16</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176142253"/>
                  </a:ext>
                </a:extLst>
              </a:tr>
              <a:tr h="196490">
                <a:tc>
                  <a:txBody>
                    <a:bodyPr/>
                    <a:lstStyle/>
                    <a:p>
                      <a:pPr algn="ctr" fontAlgn="b"/>
                      <a:r>
                        <a:rPr lang="en-IN" sz="1250" b="0" i="0" u="none" strike="noStrike">
                          <a:solidFill>
                            <a:srgbClr val="000000"/>
                          </a:solidFill>
                          <a:effectLst/>
                          <a:latin typeface="+mn-lt"/>
                        </a:rPr>
                        <a:t>SS</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250" b="0" i="0" u="none" strike="noStrike">
                          <a:solidFill>
                            <a:srgbClr val="000000"/>
                          </a:solidFill>
                          <a:effectLst/>
                          <a:latin typeface="+mn-lt"/>
                        </a:rPr>
                        <a:t>Ajay Vinayak Choudhari</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59.15</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16</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IN" sz="1250" b="0" i="0" u="none" strike="noStrike">
                          <a:solidFill>
                            <a:srgbClr val="000000"/>
                          </a:solidFill>
                          <a:effectLst/>
                          <a:latin typeface="+mn-lt"/>
                        </a:rPr>
                        <a:t>60.55</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00" b="1" i="0" u="none" strike="noStrike" dirty="0">
                          <a:solidFill>
                            <a:srgbClr val="000000"/>
                          </a:solidFill>
                          <a:effectLst/>
                          <a:latin typeface="+mn-lt"/>
                        </a:rPr>
                        <a:t>17</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646227064"/>
                  </a:ext>
                </a:extLst>
              </a:tr>
              <a:tr h="196490">
                <a:tc>
                  <a:txBody>
                    <a:bodyPr/>
                    <a:lstStyle/>
                    <a:p>
                      <a:pPr algn="ctr" fontAlgn="b"/>
                      <a:r>
                        <a:rPr lang="en-IN" sz="1250" b="0" i="0" u="none" strike="noStrike">
                          <a:solidFill>
                            <a:srgbClr val="000000"/>
                          </a:solidFill>
                          <a:effectLst/>
                          <a:latin typeface="+mn-lt"/>
                        </a:rPr>
                        <a:t>SS</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250" b="0" i="0" u="none" strike="noStrike">
                          <a:solidFill>
                            <a:srgbClr val="000000"/>
                          </a:solidFill>
                          <a:effectLst/>
                          <a:latin typeface="+mn-lt"/>
                        </a:rPr>
                        <a:t>Prakash Rajaram Surve</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52.63</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24</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IN" sz="1250" b="0" i="0" u="none" strike="noStrike" dirty="0">
                          <a:solidFill>
                            <a:srgbClr val="000000"/>
                          </a:solidFill>
                          <a:effectLst/>
                          <a:latin typeface="+mn-lt"/>
                        </a:rPr>
                        <a:t>59.35</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00" b="1" i="0" u="none" strike="noStrike" dirty="0">
                          <a:solidFill>
                            <a:srgbClr val="000000"/>
                          </a:solidFill>
                          <a:effectLst/>
                          <a:latin typeface="+mn-lt"/>
                        </a:rPr>
                        <a:t>18</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41670378"/>
                  </a:ext>
                </a:extLst>
              </a:tr>
              <a:tr h="196490">
                <a:tc>
                  <a:txBody>
                    <a:bodyPr/>
                    <a:lstStyle/>
                    <a:p>
                      <a:pPr algn="ctr" fontAlgn="b"/>
                      <a:r>
                        <a:rPr lang="en-IN" sz="1250" b="0" i="0" u="none" strike="noStrike">
                          <a:solidFill>
                            <a:srgbClr val="000000"/>
                          </a:solidFill>
                          <a:effectLst/>
                          <a:latin typeface="+mn-lt"/>
                        </a:rPr>
                        <a:t>BJP</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250" b="0" i="0" u="none" strike="noStrike">
                          <a:solidFill>
                            <a:srgbClr val="000000"/>
                          </a:solidFill>
                          <a:effectLst/>
                          <a:latin typeface="+mn-lt"/>
                        </a:rPr>
                        <a:t>Parag Madhusudan Alavani</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57.54</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20</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IN" sz="1250" b="0" i="0" u="none" strike="noStrike" dirty="0">
                          <a:solidFill>
                            <a:srgbClr val="000000"/>
                          </a:solidFill>
                          <a:effectLst/>
                          <a:latin typeface="+mn-lt"/>
                        </a:rPr>
                        <a:t>58.25</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00" b="1" i="0" u="none" strike="noStrike" dirty="0">
                          <a:solidFill>
                            <a:srgbClr val="000000"/>
                          </a:solidFill>
                          <a:effectLst/>
                          <a:latin typeface="+mn-lt"/>
                        </a:rPr>
                        <a:t>19</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488530405"/>
                  </a:ext>
                </a:extLst>
              </a:tr>
              <a:tr h="196490">
                <a:tc>
                  <a:txBody>
                    <a:bodyPr/>
                    <a:lstStyle/>
                    <a:p>
                      <a:pPr algn="ctr" fontAlgn="b"/>
                      <a:r>
                        <a:rPr lang="en-IN" sz="1250" b="0" i="0" u="none" strike="noStrike">
                          <a:solidFill>
                            <a:srgbClr val="000000"/>
                          </a:solidFill>
                          <a:effectLst/>
                          <a:latin typeface="+mn-lt"/>
                        </a:rPr>
                        <a:t>BJP</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250" b="0" i="0" u="none" strike="noStrike">
                          <a:solidFill>
                            <a:srgbClr val="000000"/>
                          </a:solidFill>
                          <a:effectLst/>
                          <a:latin typeface="+mn-lt"/>
                        </a:rPr>
                        <a:t>Raj Purohit</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60.79</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14</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IN" sz="1250" b="0" i="0" u="none" strike="noStrike">
                          <a:solidFill>
                            <a:srgbClr val="000000"/>
                          </a:solidFill>
                          <a:effectLst/>
                          <a:latin typeface="+mn-lt"/>
                        </a:rPr>
                        <a:t>57.82</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00" b="1" i="0" u="none" strike="noStrike" dirty="0">
                          <a:solidFill>
                            <a:srgbClr val="000000"/>
                          </a:solidFill>
                          <a:effectLst/>
                          <a:latin typeface="+mn-lt"/>
                        </a:rPr>
                        <a:t>20</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562369396"/>
                  </a:ext>
                </a:extLst>
              </a:tr>
              <a:tr h="196490">
                <a:tc>
                  <a:txBody>
                    <a:bodyPr/>
                    <a:lstStyle/>
                    <a:p>
                      <a:pPr algn="ctr" fontAlgn="b"/>
                      <a:r>
                        <a:rPr lang="en-IN" sz="1250" b="0" i="0" u="none" strike="noStrike">
                          <a:solidFill>
                            <a:srgbClr val="000000"/>
                          </a:solidFill>
                          <a:effectLst/>
                          <a:latin typeface="+mn-lt"/>
                        </a:rPr>
                        <a:t>BJP</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250" b="0" i="0" u="none" strike="noStrike">
                          <a:solidFill>
                            <a:srgbClr val="000000"/>
                          </a:solidFill>
                          <a:effectLst/>
                          <a:latin typeface="+mn-lt"/>
                        </a:rPr>
                        <a:t>Bharati Hemant Lavekar</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53.91</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23</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IN" sz="1250" b="0" i="0" u="none" strike="noStrike">
                          <a:solidFill>
                            <a:srgbClr val="000000"/>
                          </a:solidFill>
                          <a:effectLst/>
                          <a:latin typeface="+mn-lt"/>
                        </a:rPr>
                        <a:t>57.46</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00" b="1" i="0" u="none" strike="noStrike" dirty="0">
                          <a:solidFill>
                            <a:srgbClr val="000000"/>
                          </a:solidFill>
                          <a:effectLst/>
                          <a:latin typeface="+mn-lt"/>
                        </a:rPr>
                        <a:t>21</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436920697"/>
                  </a:ext>
                </a:extLst>
              </a:tr>
              <a:tr h="196490">
                <a:tc>
                  <a:txBody>
                    <a:bodyPr/>
                    <a:lstStyle/>
                    <a:p>
                      <a:pPr algn="ctr" fontAlgn="b"/>
                      <a:r>
                        <a:rPr lang="en-IN" sz="1250" b="0" i="0" u="none" strike="noStrike">
                          <a:solidFill>
                            <a:srgbClr val="000000"/>
                          </a:solidFill>
                          <a:effectLst/>
                          <a:latin typeface="+mn-lt"/>
                        </a:rPr>
                        <a:t>SS</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250" b="0" i="0" u="none" strike="noStrike">
                          <a:solidFill>
                            <a:srgbClr val="000000"/>
                          </a:solidFill>
                          <a:effectLst/>
                          <a:latin typeface="+mn-lt"/>
                        </a:rPr>
                        <a:t>Mangesh Anant Kudalkar</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55.83</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22</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IN" sz="1250" b="0" i="0" u="none" strike="noStrike" dirty="0">
                          <a:solidFill>
                            <a:srgbClr val="000000"/>
                          </a:solidFill>
                          <a:effectLst/>
                          <a:latin typeface="+mn-lt"/>
                        </a:rPr>
                        <a:t>54.73</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00" b="1" i="0" u="none" strike="noStrike" dirty="0">
                          <a:solidFill>
                            <a:srgbClr val="000000"/>
                          </a:solidFill>
                          <a:effectLst/>
                          <a:latin typeface="+mn-lt"/>
                        </a:rPr>
                        <a:t>22</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246811763"/>
                  </a:ext>
                </a:extLst>
              </a:tr>
              <a:tr h="196490">
                <a:tc>
                  <a:txBody>
                    <a:bodyPr/>
                    <a:lstStyle/>
                    <a:p>
                      <a:pPr algn="ctr" fontAlgn="b"/>
                      <a:r>
                        <a:rPr lang="en-IN" sz="1250" b="0" i="0" u="none" strike="noStrike">
                          <a:solidFill>
                            <a:srgbClr val="000000"/>
                          </a:solidFill>
                          <a:effectLst/>
                          <a:latin typeface="+mn-lt"/>
                        </a:rPr>
                        <a:t>AIMIM</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250" b="0" i="0" u="none" strike="noStrike">
                          <a:solidFill>
                            <a:srgbClr val="000000"/>
                          </a:solidFill>
                          <a:effectLst/>
                          <a:latin typeface="+mn-lt"/>
                        </a:rPr>
                        <a:t>Waris Yusuf Pathan</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51.24</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27</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IN" sz="1250" b="0" i="0" u="none" strike="noStrike" dirty="0">
                          <a:solidFill>
                            <a:srgbClr val="000000"/>
                          </a:solidFill>
                          <a:effectLst/>
                          <a:latin typeface="+mn-lt"/>
                        </a:rPr>
                        <a:t>54.59</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00" b="1" i="0" u="none" strike="noStrike" dirty="0">
                          <a:solidFill>
                            <a:srgbClr val="000000"/>
                          </a:solidFill>
                          <a:effectLst/>
                          <a:latin typeface="+mn-lt"/>
                        </a:rPr>
                        <a:t>23</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031250436"/>
                  </a:ext>
                </a:extLst>
              </a:tr>
              <a:tr h="196490">
                <a:tc>
                  <a:txBody>
                    <a:bodyPr/>
                    <a:lstStyle/>
                    <a:p>
                      <a:pPr algn="ctr" fontAlgn="b"/>
                      <a:r>
                        <a:rPr lang="en-IN" sz="1250" b="0" i="0" u="none" strike="noStrike">
                          <a:solidFill>
                            <a:srgbClr val="000000"/>
                          </a:solidFill>
                          <a:effectLst/>
                          <a:latin typeface="+mn-lt"/>
                        </a:rPr>
                        <a:t>SS</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250" b="0" i="0" u="none" strike="noStrike">
                          <a:solidFill>
                            <a:srgbClr val="000000"/>
                          </a:solidFill>
                          <a:effectLst/>
                          <a:latin typeface="+mn-lt"/>
                        </a:rPr>
                        <a:t>Tukaram Ramkrishna Kate</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44.70</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31</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IN" sz="1250" b="0" i="0" u="none" strike="noStrike">
                          <a:solidFill>
                            <a:srgbClr val="000000"/>
                          </a:solidFill>
                          <a:effectLst/>
                          <a:latin typeface="+mn-lt"/>
                        </a:rPr>
                        <a:t>52.39</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00" b="1" i="0" u="none" strike="noStrike" dirty="0">
                          <a:solidFill>
                            <a:srgbClr val="000000"/>
                          </a:solidFill>
                          <a:effectLst/>
                          <a:latin typeface="+mn-lt"/>
                        </a:rPr>
                        <a:t>24</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471136791"/>
                  </a:ext>
                </a:extLst>
              </a:tr>
              <a:tr h="196490">
                <a:tc>
                  <a:txBody>
                    <a:bodyPr/>
                    <a:lstStyle/>
                    <a:p>
                      <a:pPr algn="ctr" fontAlgn="b"/>
                      <a:r>
                        <a:rPr lang="en-IN" sz="1250" b="0" i="0" u="none" strike="noStrike">
                          <a:solidFill>
                            <a:srgbClr val="000000"/>
                          </a:solidFill>
                          <a:effectLst/>
                          <a:latin typeface="+mn-lt"/>
                        </a:rPr>
                        <a:t>SS</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250" b="0" i="0" u="none" strike="noStrike">
                          <a:solidFill>
                            <a:srgbClr val="000000"/>
                          </a:solidFill>
                          <a:effectLst/>
                          <a:latin typeface="+mn-lt"/>
                        </a:rPr>
                        <a:t>Sunil Rajaram Raut</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59.81</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15</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IN" sz="1250" b="0" i="0" u="none" strike="noStrike">
                          <a:solidFill>
                            <a:srgbClr val="000000"/>
                          </a:solidFill>
                          <a:effectLst/>
                          <a:latin typeface="+mn-lt"/>
                        </a:rPr>
                        <a:t>48.68</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00" b="1" i="0" u="none" strike="noStrike" dirty="0">
                          <a:solidFill>
                            <a:srgbClr val="000000"/>
                          </a:solidFill>
                          <a:effectLst/>
                          <a:latin typeface="+mn-lt"/>
                        </a:rPr>
                        <a:t>25</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70705599"/>
                  </a:ext>
                </a:extLst>
              </a:tr>
              <a:tr h="196490">
                <a:tc>
                  <a:txBody>
                    <a:bodyPr/>
                    <a:lstStyle/>
                    <a:p>
                      <a:pPr algn="ctr" fontAlgn="b"/>
                      <a:r>
                        <a:rPr lang="en-IN" sz="1250" b="0" i="0" u="none" strike="noStrike">
                          <a:solidFill>
                            <a:srgbClr val="000000"/>
                          </a:solidFill>
                          <a:effectLst/>
                          <a:latin typeface="+mn-lt"/>
                        </a:rPr>
                        <a:t>SP</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250" b="0" i="0" u="none" strike="noStrike">
                          <a:solidFill>
                            <a:srgbClr val="000000"/>
                          </a:solidFill>
                          <a:effectLst/>
                          <a:latin typeface="+mn-lt"/>
                        </a:rPr>
                        <a:t>Abu Asim Azmi</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58.46</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17</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IN" sz="1250" b="0" i="0" u="none" strike="noStrike">
                          <a:solidFill>
                            <a:srgbClr val="000000"/>
                          </a:solidFill>
                          <a:effectLst/>
                          <a:latin typeface="+mn-lt"/>
                        </a:rPr>
                        <a:t>48.37</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00" b="1" i="0" u="none" strike="noStrike" dirty="0">
                          <a:solidFill>
                            <a:srgbClr val="000000"/>
                          </a:solidFill>
                          <a:effectLst/>
                          <a:latin typeface="+mn-lt"/>
                        </a:rPr>
                        <a:t>26</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408695343"/>
                  </a:ext>
                </a:extLst>
              </a:tr>
              <a:tr h="196490">
                <a:tc>
                  <a:txBody>
                    <a:bodyPr/>
                    <a:lstStyle/>
                    <a:p>
                      <a:pPr algn="ctr" fontAlgn="b"/>
                      <a:r>
                        <a:rPr lang="en-IN" sz="1250" b="0" i="0" u="none" strike="noStrike">
                          <a:solidFill>
                            <a:srgbClr val="000000"/>
                          </a:solidFill>
                          <a:effectLst/>
                          <a:latin typeface="+mn-lt"/>
                        </a:rPr>
                        <a:t>SS</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250" b="0" i="0" u="none" strike="noStrike">
                          <a:solidFill>
                            <a:srgbClr val="000000"/>
                          </a:solidFill>
                          <a:effectLst/>
                          <a:latin typeface="+mn-lt"/>
                        </a:rPr>
                        <a:t>Ramesh Kondiram Latke</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48.11</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28</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IN" sz="1250" b="0" i="0" u="none" strike="noStrike">
                          <a:solidFill>
                            <a:srgbClr val="000000"/>
                          </a:solidFill>
                          <a:effectLst/>
                          <a:latin typeface="+mn-lt"/>
                        </a:rPr>
                        <a:t>48.24</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00" b="1" i="0" u="none" strike="noStrike" dirty="0">
                          <a:solidFill>
                            <a:srgbClr val="000000"/>
                          </a:solidFill>
                          <a:effectLst/>
                          <a:latin typeface="+mn-lt"/>
                        </a:rPr>
                        <a:t>27</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040479148"/>
                  </a:ext>
                </a:extLst>
              </a:tr>
              <a:tr h="196490">
                <a:tc>
                  <a:txBody>
                    <a:bodyPr/>
                    <a:lstStyle/>
                    <a:p>
                      <a:pPr algn="ctr" fontAlgn="b"/>
                      <a:r>
                        <a:rPr lang="en-IN" sz="1250" b="0" i="0" u="none" strike="noStrike">
                          <a:solidFill>
                            <a:srgbClr val="000000"/>
                          </a:solidFill>
                          <a:effectLst/>
                          <a:latin typeface="+mn-lt"/>
                        </a:rPr>
                        <a:t>SS</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250" b="0" i="0" u="none" strike="noStrike">
                          <a:solidFill>
                            <a:srgbClr val="000000"/>
                          </a:solidFill>
                          <a:effectLst/>
                          <a:latin typeface="+mn-lt"/>
                        </a:rPr>
                        <a:t>Ashok Dharmaraj Patil</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46.50</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29</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IN" sz="1250" b="0" i="0" u="none" strike="noStrike">
                          <a:solidFill>
                            <a:srgbClr val="000000"/>
                          </a:solidFill>
                          <a:effectLst/>
                          <a:latin typeface="+mn-lt"/>
                        </a:rPr>
                        <a:t>46.48</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00" b="1" i="0" u="none" strike="noStrike" dirty="0">
                          <a:solidFill>
                            <a:srgbClr val="000000"/>
                          </a:solidFill>
                          <a:effectLst/>
                          <a:latin typeface="+mn-lt"/>
                        </a:rPr>
                        <a:t>28</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697111703"/>
                  </a:ext>
                </a:extLst>
              </a:tr>
              <a:tr h="196490">
                <a:tc>
                  <a:txBody>
                    <a:bodyPr/>
                    <a:lstStyle/>
                    <a:p>
                      <a:pPr algn="ctr" fontAlgn="b"/>
                      <a:r>
                        <a:rPr lang="en-IN" sz="1250" b="0" i="0" u="none" strike="noStrike">
                          <a:solidFill>
                            <a:srgbClr val="000000"/>
                          </a:solidFill>
                          <a:effectLst/>
                          <a:latin typeface="+mn-lt"/>
                        </a:rPr>
                        <a:t>SS</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250" b="0" i="0" u="none" strike="noStrike">
                          <a:solidFill>
                            <a:srgbClr val="000000"/>
                          </a:solidFill>
                          <a:effectLst/>
                          <a:latin typeface="+mn-lt"/>
                        </a:rPr>
                        <a:t>Sadanand Shankar Sarvankar</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51.41</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26</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IN" sz="1250" b="0" i="0" u="none" strike="noStrike">
                          <a:solidFill>
                            <a:srgbClr val="000000"/>
                          </a:solidFill>
                          <a:effectLst/>
                          <a:latin typeface="+mn-lt"/>
                        </a:rPr>
                        <a:t>45.36</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00" b="1" i="0" u="none" strike="noStrike" dirty="0">
                          <a:solidFill>
                            <a:srgbClr val="000000"/>
                          </a:solidFill>
                          <a:effectLst/>
                          <a:latin typeface="+mn-lt"/>
                        </a:rPr>
                        <a:t>29</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701875779"/>
                  </a:ext>
                </a:extLst>
              </a:tr>
              <a:tr h="196490">
                <a:tc>
                  <a:txBody>
                    <a:bodyPr/>
                    <a:lstStyle/>
                    <a:p>
                      <a:pPr algn="ctr" fontAlgn="b"/>
                      <a:r>
                        <a:rPr lang="en-IN" sz="1250" b="0" i="0" u="none" strike="noStrike">
                          <a:solidFill>
                            <a:srgbClr val="000000"/>
                          </a:solidFill>
                          <a:effectLst/>
                          <a:latin typeface="+mn-lt"/>
                        </a:rPr>
                        <a:t>SS</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250" b="0" i="0" u="none" strike="noStrike">
                          <a:solidFill>
                            <a:srgbClr val="000000"/>
                          </a:solidFill>
                          <a:effectLst/>
                          <a:latin typeface="+mn-lt"/>
                        </a:rPr>
                        <a:t>Sanjay Govind Potnis</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51.65</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25</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IN" sz="1250" b="0" i="0" u="none" strike="noStrike">
                          <a:solidFill>
                            <a:srgbClr val="000000"/>
                          </a:solidFill>
                          <a:effectLst/>
                          <a:latin typeface="+mn-lt"/>
                        </a:rPr>
                        <a:t>44.27</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00" b="1" i="0" u="none" strike="noStrike" dirty="0">
                          <a:solidFill>
                            <a:srgbClr val="000000"/>
                          </a:solidFill>
                          <a:effectLst/>
                          <a:latin typeface="+mn-lt"/>
                        </a:rPr>
                        <a:t>30</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4681273"/>
                  </a:ext>
                </a:extLst>
              </a:tr>
              <a:tr h="196490">
                <a:tc>
                  <a:txBody>
                    <a:bodyPr/>
                    <a:lstStyle/>
                    <a:p>
                      <a:pPr algn="ctr" fontAlgn="b"/>
                      <a:r>
                        <a:rPr lang="en-IN" sz="1250" b="0" i="0" u="none" strike="noStrike">
                          <a:solidFill>
                            <a:srgbClr val="000000"/>
                          </a:solidFill>
                          <a:effectLst/>
                          <a:latin typeface="+mn-lt"/>
                        </a:rPr>
                        <a:t>BJP</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250" b="0" i="0" u="none" strike="noStrike" dirty="0" err="1">
                          <a:solidFill>
                            <a:srgbClr val="000000"/>
                          </a:solidFill>
                          <a:effectLst/>
                          <a:latin typeface="+mn-lt"/>
                        </a:rPr>
                        <a:t>Selvan</a:t>
                      </a:r>
                      <a:r>
                        <a:rPr lang="en-IN" sz="1250" b="0" i="0" u="none" strike="noStrike" dirty="0">
                          <a:solidFill>
                            <a:srgbClr val="000000"/>
                          </a:solidFill>
                          <a:effectLst/>
                          <a:latin typeface="+mn-lt"/>
                        </a:rPr>
                        <a:t> R. Tamil</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46.18</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a:solidFill>
                            <a:srgbClr val="000000"/>
                          </a:solidFill>
                          <a:effectLst/>
                          <a:latin typeface="+mn-lt"/>
                        </a:rPr>
                        <a:t>30</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IN" sz="1250" b="0" i="0" u="none" strike="noStrike">
                          <a:solidFill>
                            <a:srgbClr val="000000"/>
                          </a:solidFill>
                          <a:effectLst/>
                          <a:latin typeface="+mn-lt"/>
                        </a:rPr>
                        <a:t>41.74</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00" b="1" i="0" u="none" strike="noStrike" dirty="0">
                          <a:solidFill>
                            <a:srgbClr val="000000"/>
                          </a:solidFill>
                          <a:effectLst/>
                          <a:latin typeface="+mn-lt"/>
                        </a:rPr>
                        <a:t>31</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635630735"/>
                  </a:ext>
                </a:extLst>
              </a:tr>
              <a:tr h="206111">
                <a:tc>
                  <a:txBody>
                    <a:bodyPr/>
                    <a:lstStyle/>
                    <a:p>
                      <a:pPr algn="ctr" fontAlgn="b"/>
                      <a:r>
                        <a:rPr lang="en-IN" sz="1250" b="0" i="0" u="none" strike="noStrike">
                          <a:solidFill>
                            <a:srgbClr val="000000"/>
                          </a:solidFill>
                          <a:effectLst/>
                          <a:latin typeface="+mn-lt"/>
                        </a:rPr>
                        <a:t>BJP</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250" b="0" i="0" u="none" strike="noStrike" dirty="0" err="1">
                          <a:solidFill>
                            <a:srgbClr val="000000"/>
                          </a:solidFill>
                          <a:effectLst/>
                          <a:latin typeface="+mn-lt"/>
                        </a:rPr>
                        <a:t>Ramchandra</a:t>
                      </a:r>
                      <a:r>
                        <a:rPr lang="en-IN" sz="1250" b="0" i="0" u="none" strike="noStrike" dirty="0">
                          <a:solidFill>
                            <a:srgbClr val="000000"/>
                          </a:solidFill>
                          <a:effectLst/>
                          <a:latin typeface="+mn-lt"/>
                        </a:rPr>
                        <a:t> </a:t>
                      </a:r>
                      <a:r>
                        <a:rPr lang="en-IN" sz="1250" b="0" i="0" u="none" strike="noStrike" dirty="0" err="1">
                          <a:solidFill>
                            <a:srgbClr val="000000"/>
                          </a:solidFill>
                          <a:effectLst/>
                          <a:latin typeface="+mn-lt"/>
                        </a:rPr>
                        <a:t>Shivaji</a:t>
                      </a:r>
                      <a:r>
                        <a:rPr lang="en-IN" sz="1250" b="0" i="0" u="none" strike="noStrike" dirty="0">
                          <a:solidFill>
                            <a:srgbClr val="000000"/>
                          </a:solidFill>
                          <a:effectLst/>
                          <a:latin typeface="+mn-lt"/>
                        </a:rPr>
                        <a:t> </a:t>
                      </a:r>
                      <a:r>
                        <a:rPr lang="en-IN" sz="1250" b="0" i="0" u="none" strike="noStrike" dirty="0" err="1">
                          <a:solidFill>
                            <a:srgbClr val="000000"/>
                          </a:solidFill>
                          <a:effectLst/>
                          <a:latin typeface="+mn-lt"/>
                        </a:rPr>
                        <a:t>Kadam</a:t>
                      </a:r>
                      <a:endParaRPr lang="en-IN" sz="1250" b="0" i="0" u="none" strike="noStrike" dirty="0">
                        <a:solidFill>
                          <a:srgbClr val="000000"/>
                        </a:solidFill>
                        <a:effectLst/>
                        <a:latin typeface="+mn-lt"/>
                      </a:endParaRP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dirty="0">
                          <a:solidFill>
                            <a:srgbClr val="000000"/>
                          </a:solidFill>
                          <a:effectLst/>
                          <a:latin typeface="+mn-lt"/>
                        </a:rPr>
                        <a:t>41.96</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50" b="0" i="0" u="none" strike="noStrike" dirty="0">
                          <a:solidFill>
                            <a:srgbClr val="000000"/>
                          </a:solidFill>
                          <a:effectLst/>
                          <a:latin typeface="+mn-lt"/>
                        </a:rPr>
                        <a:t>32</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IN" sz="1250" b="0" i="0" u="none" strike="noStrike" dirty="0">
                          <a:solidFill>
                            <a:srgbClr val="000000"/>
                          </a:solidFill>
                          <a:effectLst/>
                          <a:latin typeface="+mn-lt"/>
                        </a:rPr>
                        <a:t>33.37</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200" b="1" i="0" u="none" strike="noStrike" dirty="0">
                          <a:solidFill>
                            <a:srgbClr val="000000"/>
                          </a:solidFill>
                          <a:effectLst/>
                          <a:latin typeface="+mn-lt"/>
                        </a:rPr>
                        <a:t>32</a:t>
                      </a:r>
                    </a:p>
                  </a:txBody>
                  <a:tcPr marL="5160" marR="5160" marT="51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693682159"/>
                  </a:ext>
                </a:extLst>
              </a:tr>
            </a:tbl>
          </a:graphicData>
        </a:graphic>
      </p:graphicFrame>
      <p:pic>
        <p:nvPicPr>
          <p:cNvPr id="4" name="Picture 6" descr="\\Backupserver\d drive\official_backup_priyanka\Admin\logo\praja new 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0152" y="6310312"/>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899884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charset="-128"/>
              </a:defRPr>
            </a:lvl1pPr>
            <a:lvl2pPr marL="742950" indent="-285750" eaLnBrk="0" hangingPunct="0">
              <a:defRPr>
                <a:solidFill>
                  <a:schemeClr val="tx1"/>
                </a:solidFill>
                <a:latin typeface="Arial" pitchFamily="34" charset="0"/>
                <a:ea typeface="ＭＳ Ｐゴシック" charset="-128"/>
              </a:defRPr>
            </a:lvl2pPr>
            <a:lvl3pPr marL="1143000" indent="-228600" eaLnBrk="0" hangingPunct="0">
              <a:defRPr>
                <a:solidFill>
                  <a:schemeClr val="tx1"/>
                </a:solidFill>
                <a:latin typeface="Arial" pitchFamily="34" charset="0"/>
                <a:ea typeface="ＭＳ Ｐゴシック" charset="-128"/>
              </a:defRPr>
            </a:lvl3pPr>
            <a:lvl4pPr marL="1600200" indent="-228600" eaLnBrk="0" hangingPunct="0">
              <a:defRPr>
                <a:solidFill>
                  <a:schemeClr val="tx1"/>
                </a:solidFill>
                <a:latin typeface="Arial" pitchFamily="34" charset="0"/>
                <a:ea typeface="ＭＳ Ｐゴシック" charset="-128"/>
              </a:defRPr>
            </a:lvl4pPr>
            <a:lvl5pPr marL="2057400" indent="-228600" eaLnBrk="0" hangingPunct="0">
              <a:defRPr>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charset="-128"/>
              </a:defRPr>
            </a:lvl9pPr>
          </a:lstStyle>
          <a:p>
            <a:pPr eaLnBrk="1" hangingPunct="1"/>
            <a:fld id="{9801C71C-42AC-4D09-8FD4-02476EDE92F4}" type="slidenum">
              <a:rPr lang="en-US">
                <a:solidFill>
                  <a:schemeClr val="tx1">
                    <a:tint val="75000"/>
                  </a:schemeClr>
                </a:solidFill>
                <a:latin typeface="+mn-lt"/>
                <a:ea typeface="+mn-ea"/>
              </a:rPr>
              <a:pPr eaLnBrk="1" hangingPunct="1"/>
              <a:t>16</a:t>
            </a:fld>
            <a:endParaRPr lang="en-US" dirty="0">
              <a:solidFill>
                <a:schemeClr val="tx1">
                  <a:tint val="75000"/>
                </a:schemeClr>
              </a:solidFill>
              <a:latin typeface="+mn-lt"/>
              <a:ea typeface="+mn-ea"/>
            </a:endParaRPr>
          </a:p>
        </p:txBody>
      </p:sp>
      <p:sp>
        <p:nvSpPr>
          <p:cNvPr id="24579" name="Title 1"/>
          <p:cNvSpPr>
            <a:spLocks noGrp="1"/>
          </p:cNvSpPr>
          <p:nvPr>
            <p:ph type="title"/>
          </p:nvPr>
        </p:nvSpPr>
        <p:spPr>
          <a:xfrm>
            <a:off x="457200" y="2438400"/>
            <a:ext cx="8229600" cy="990600"/>
          </a:xfrm>
        </p:spPr>
        <p:txBody>
          <a:bodyPr/>
          <a:lstStyle/>
          <a:p>
            <a:pPr algn="ctr"/>
            <a:r>
              <a:rPr lang="en-US" sz="4000" b="1" dirty="0" smtClean="0"/>
              <a:t>THANK YOU!!!</a:t>
            </a:r>
          </a:p>
        </p:txBody>
      </p:sp>
    </p:spTree>
    <p:extLst>
      <p:ext uri="{BB962C8B-B14F-4D97-AF65-F5344CB8AC3E}">
        <p14:creationId xmlns:p14="http://schemas.microsoft.com/office/powerpoint/2010/main" val="6885424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2300" b="1" dirty="0">
                <a:latin typeface="Bookman Old Style" pitchFamily="18" charset="0"/>
                <a:ea typeface="ＭＳ Ｐゴシック" charset="-128"/>
                <a:cs typeface="ＭＳ Ｐゴシック" charset="-128"/>
              </a:rPr>
              <a:t>The Constitution as a Basis for  monitoring of Elected Representatives</a:t>
            </a:r>
          </a:p>
        </p:txBody>
      </p:sp>
      <p:sp>
        <p:nvSpPr>
          <p:cNvPr id="4" name="Rectangle 3"/>
          <p:cNvSpPr/>
          <p:nvPr/>
        </p:nvSpPr>
        <p:spPr>
          <a:xfrm>
            <a:off x="457200" y="1809764"/>
            <a:ext cx="8229600" cy="3905236"/>
          </a:xfrm>
          <a:prstGeom prst="rect">
            <a:avLst/>
          </a:prstGeom>
        </p:spPr>
        <p:txBody>
          <a:bodyPr wrap="square">
            <a:spAutoFit/>
          </a:bodyPr>
          <a:lstStyle/>
          <a:p>
            <a:pPr marL="457200" indent="-457200" algn="just">
              <a:lnSpc>
                <a:spcPct val="150000"/>
              </a:lnSpc>
              <a:buFont typeface="Wingdings" pitchFamily="2" charset="2"/>
              <a:buChar char="Ø"/>
            </a:pPr>
            <a:r>
              <a:rPr lang="en-US" altLang="en-US" sz="2400" dirty="0">
                <a:latin typeface="Gill Sans MT" pitchFamily="34" charset="0"/>
                <a:ea typeface="ＭＳ Ｐゴシック" panose="020B0600070205080204" pitchFamily="34" charset="-128"/>
              </a:rPr>
              <a:t>ERs derive their powers for functioning through the Constitution</a:t>
            </a:r>
          </a:p>
          <a:p>
            <a:pPr marL="457200" indent="-457200" algn="just">
              <a:lnSpc>
                <a:spcPct val="150000"/>
              </a:lnSpc>
              <a:buFont typeface="Wingdings" pitchFamily="2" charset="2"/>
              <a:buChar char="Ø"/>
            </a:pPr>
            <a:r>
              <a:rPr lang="en-US" altLang="en-US" sz="2400" dirty="0">
                <a:latin typeface="Gill Sans MT" pitchFamily="34" charset="0"/>
                <a:ea typeface="ＭＳ Ｐゴシック" panose="020B0600070205080204" pitchFamily="34" charset="-128"/>
              </a:rPr>
              <a:t>They are mandated to Attend Sessions, Raise people’s Issues, Debate, Participate  in Discussions and Pass legislations.</a:t>
            </a:r>
          </a:p>
          <a:p>
            <a:pPr marL="457200" indent="-457200" algn="just">
              <a:lnSpc>
                <a:spcPct val="150000"/>
              </a:lnSpc>
              <a:buFont typeface="Wingdings" pitchFamily="2" charset="2"/>
              <a:buChar char="Ø"/>
            </a:pPr>
            <a:r>
              <a:rPr lang="en-US" altLang="en-US" sz="2400" dirty="0">
                <a:latin typeface="Gill Sans MT" pitchFamily="34" charset="0"/>
                <a:ea typeface="ＭＳ Ｐゴシック" panose="020B0600070205080204" pitchFamily="34" charset="-128"/>
              </a:rPr>
              <a:t>The Constitution defines their powers and rules of functioning, hence only the Constitution can provide the parameters for  their monitoring.</a:t>
            </a:r>
          </a:p>
        </p:txBody>
      </p:sp>
      <p:pic>
        <p:nvPicPr>
          <p:cNvPr id="5" name="Picture 6" descr="\\Backupserver\d drive\official_backup_priyanka\Admin\logo\praja new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152" y="6310312"/>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11756371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6" descr="\\Backupserver\d drive\official_backup_priyanka\Admin\logo\praja new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152" y="6310312"/>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B6F15528-21DE-4FAA-801E-634DDDAF4B2B}" type="slidenum">
              <a:rPr lang="en-US" smtClean="0"/>
              <a:pPr/>
              <a:t>3</a:t>
            </a:fld>
            <a:endParaRPr lang="en-US"/>
          </a:p>
        </p:txBody>
      </p:sp>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1381"/>
          <a:stretch/>
        </p:blipFill>
        <p:spPr>
          <a:xfrm>
            <a:off x="1828800" y="152400"/>
            <a:ext cx="5441822" cy="6569075"/>
          </a:xfrm>
          <a:prstGeom prst="rect">
            <a:avLst/>
          </a:prstGeom>
          <a:ln w="12700">
            <a:solidFill>
              <a:schemeClr val="tx1"/>
            </a:solidFill>
          </a:ln>
        </p:spPr>
      </p:pic>
    </p:spTree>
    <p:extLst>
      <p:ext uri="{BB962C8B-B14F-4D97-AF65-F5344CB8AC3E}">
        <p14:creationId xmlns:p14="http://schemas.microsoft.com/office/powerpoint/2010/main" val="34867132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3600" b="1" dirty="0">
                <a:latin typeface="Bookman Old Style" panose="02050604050505020204" pitchFamily="18" charset="0"/>
                <a:ea typeface="ＭＳ Ｐゴシック"/>
                <a:cs typeface="ＭＳ Ｐゴシック"/>
              </a:rPr>
              <a:t>Parameters for </a:t>
            </a:r>
            <a:r>
              <a:rPr lang="en-US" sz="3200" b="1" dirty="0">
                <a:latin typeface="Bookman Old Style" panose="02050604050505020204" pitchFamily="18" charset="0"/>
                <a:ea typeface="ＭＳ Ｐゴシック"/>
                <a:cs typeface="ＭＳ Ｐゴシック"/>
              </a:rPr>
              <a:t>Rating</a:t>
            </a:r>
            <a:r>
              <a:rPr lang="en-US" sz="3600" b="1" dirty="0">
                <a:latin typeface="Bookman Old Style" panose="02050604050505020204" pitchFamily="18" charset="0"/>
                <a:ea typeface="ＭＳ Ｐゴシック"/>
                <a:cs typeface="ＭＳ Ｐゴシック"/>
              </a:rPr>
              <a:t> MLAs (1/4)</a:t>
            </a:r>
            <a:endParaRPr lang="en-US" sz="3600" dirty="0">
              <a:latin typeface="Bookman Old Style" panose="02050604050505020204" pitchFamily="18" charset="0"/>
            </a:endParaRPr>
          </a:p>
        </p:txBody>
      </p:sp>
      <p:sp>
        <p:nvSpPr>
          <p:cNvPr id="8" name="TextBox 6"/>
          <p:cNvSpPr txBox="1">
            <a:spLocks noChangeArrowheads="1"/>
          </p:cNvSpPr>
          <p:nvPr/>
        </p:nvSpPr>
        <p:spPr bwMode="auto">
          <a:xfrm>
            <a:off x="457200" y="5562600"/>
            <a:ext cx="8153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ea typeface="ＭＳ Ｐゴシック"/>
                <a:cs typeface="ＭＳ Ｐゴシック"/>
              </a:defRPr>
            </a:lvl1pPr>
            <a:lvl2pPr marL="742950" indent="-285750" eaLnBrk="0" hangingPunct="0">
              <a:defRPr>
                <a:solidFill>
                  <a:schemeClr val="tx1"/>
                </a:solidFill>
                <a:latin typeface="Arial" pitchFamily="34" charset="0"/>
                <a:ea typeface="ＭＳ Ｐゴシック"/>
                <a:cs typeface="ＭＳ Ｐゴシック"/>
              </a:defRPr>
            </a:lvl2pPr>
            <a:lvl3pPr marL="1143000" indent="-228600" eaLnBrk="0" hangingPunct="0">
              <a:defRPr>
                <a:solidFill>
                  <a:schemeClr val="tx1"/>
                </a:solidFill>
                <a:latin typeface="Arial" pitchFamily="34" charset="0"/>
                <a:ea typeface="ＭＳ Ｐゴシック"/>
                <a:cs typeface="ＭＳ Ｐゴシック"/>
              </a:defRPr>
            </a:lvl3pPr>
            <a:lvl4pPr marL="1600200" indent="-228600" eaLnBrk="0" hangingPunct="0">
              <a:defRPr>
                <a:solidFill>
                  <a:schemeClr val="tx1"/>
                </a:solidFill>
                <a:latin typeface="Arial" pitchFamily="34" charset="0"/>
                <a:ea typeface="ＭＳ Ｐゴシック"/>
                <a:cs typeface="ＭＳ Ｐゴシック"/>
              </a:defRPr>
            </a:lvl4pPr>
            <a:lvl5pPr marL="2057400" indent="-228600" eaLnBrk="0" hangingPunct="0">
              <a:defRPr>
                <a:solidFill>
                  <a:schemeClr val="tx1"/>
                </a:solidFill>
                <a:latin typeface="Arial" pitchFamily="34" charset="0"/>
                <a:ea typeface="ＭＳ Ｐゴシック"/>
                <a:cs typeface="ＭＳ Ｐゴシック"/>
              </a:defRPr>
            </a:lvl5pPr>
            <a:lvl6pPr marL="2514600" indent="-228600" eaLnBrk="0" fontAlgn="base" hangingPunct="0">
              <a:spcBef>
                <a:spcPct val="0"/>
              </a:spcBef>
              <a:spcAft>
                <a:spcPct val="0"/>
              </a:spcAft>
              <a:defRPr>
                <a:solidFill>
                  <a:schemeClr val="tx1"/>
                </a:solidFill>
                <a:latin typeface="Arial" pitchFamily="34" charset="0"/>
                <a:ea typeface="ＭＳ Ｐゴシック"/>
                <a:cs typeface="ＭＳ Ｐゴシック"/>
              </a:defRPr>
            </a:lvl6pPr>
            <a:lvl7pPr marL="2971800" indent="-228600" eaLnBrk="0" fontAlgn="base" hangingPunct="0">
              <a:spcBef>
                <a:spcPct val="0"/>
              </a:spcBef>
              <a:spcAft>
                <a:spcPct val="0"/>
              </a:spcAft>
              <a:defRPr>
                <a:solidFill>
                  <a:schemeClr val="tx1"/>
                </a:solidFill>
                <a:latin typeface="Arial" pitchFamily="34" charset="0"/>
                <a:ea typeface="ＭＳ Ｐゴシック"/>
                <a:cs typeface="ＭＳ Ｐゴシック"/>
              </a:defRPr>
            </a:lvl7pPr>
            <a:lvl8pPr marL="3429000" indent="-228600" eaLnBrk="0" fontAlgn="base" hangingPunct="0">
              <a:spcBef>
                <a:spcPct val="0"/>
              </a:spcBef>
              <a:spcAft>
                <a:spcPct val="0"/>
              </a:spcAft>
              <a:defRPr>
                <a:solidFill>
                  <a:schemeClr val="tx1"/>
                </a:solidFill>
                <a:latin typeface="Arial" pitchFamily="34" charset="0"/>
                <a:ea typeface="ＭＳ Ｐゴシック"/>
                <a:cs typeface="ＭＳ Ｐゴシック"/>
              </a:defRPr>
            </a:lvl8pPr>
            <a:lvl9pPr marL="3886200" indent="-228600" eaLnBrk="0" fontAlgn="base" hangingPunct="0">
              <a:spcBef>
                <a:spcPct val="0"/>
              </a:spcBef>
              <a:spcAft>
                <a:spcPct val="0"/>
              </a:spcAft>
              <a:defRPr>
                <a:solidFill>
                  <a:schemeClr val="tx1"/>
                </a:solidFill>
                <a:latin typeface="Arial" pitchFamily="34" charset="0"/>
                <a:ea typeface="ＭＳ Ｐゴシック"/>
                <a:cs typeface="ＭＳ Ｐゴシック"/>
              </a:defRPr>
            </a:lvl9pPr>
          </a:lstStyle>
          <a:p>
            <a:pPr algn="just" eaLnBrk="1" hangingPunct="1"/>
            <a:r>
              <a:rPr lang="en-US" sz="1600" b="1" dirty="0" smtClean="0"/>
              <a:t>RTI </a:t>
            </a:r>
            <a:r>
              <a:rPr lang="en-US" sz="1600" b="1" dirty="0"/>
              <a:t>Data Source</a:t>
            </a:r>
            <a:r>
              <a:rPr lang="en-US" sz="1600" dirty="0"/>
              <a:t>: </a:t>
            </a:r>
            <a:r>
              <a:rPr lang="en-US" sz="2000" b="1" baseline="30000" dirty="0"/>
              <a:t>1</a:t>
            </a:r>
            <a:r>
              <a:rPr lang="en-US" sz="1600" dirty="0"/>
              <a:t> </a:t>
            </a:r>
            <a:r>
              <a:rPr lang="en-US" sz="1600" dirty="0" err="1"/>
              <a:t>Vidhan</a:t>
            </a:r>
            <a:r>
              <a:rPr lang="en-US" sz="1600" dirty="0"/>
              <a:t> </a:t>
            </a:r>
            <a:r>
              <a:rPr lang="en-US" sz="1600" dirty="0" err="1"/>
              <a:t>Bhavan</a:t>
            </a:r>
            <a:r>
              <a:rPr lang="en-US" sz="1600" dirty="0"/>
              <a:t> and City &amp; Suburban Collector Offices; </a:t>
            </a:r>
            <a:r>
              <a:rPr lang="en-US" sz="2000" b="1" baseline="30000" dirty="0"/>
              <a:t>2</a:t>
            </a:r>
            <a:r>
              <a:rPr lang="en-US" sz="1600" dirty="0"/>
              <a:t> Election Commission of India’s Website; </a:t>
            </a:r>
            <a:r>
              <a:rPr lang="en-US" sz="2000" b="1" baseline="30000" dirty="0"/>
              <a:t>3</a:t>
            </a:r>
            <a:r>
              <a:rPr lang="en-US" sz="1600" dirty="0"/>
              <a:t> Mumbai Police.</a:t>
            </a:r>
          </a:p>
        </p:txBody>
      </p:sp>
      <p:pic>
        <p:nvPicPr>
          <p:cNvPr id="9" name="Picture 6" descr="\\Backupserver\d drive\official_backup_priyanka\Admin\logo\praja new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3246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0" name="Content Placeholder 5"/>
          <p:cNvGraphicFramePr>
            <a:graphicFrameLocks/>
          </p:cNvGraphicFramePr>
          <p:nvPr>
            <p:extLst>
              <p:ext uri="{D42A27DB-BD31-4B8C-83A1-F6EECF244321}">
                <p14:modId xmlns:p14="http://schemas.microsoft.com/office/powerpoint/2010/main" val="1027060173"/>
              </p:ext>
            </p:extLst>
          </p:nvPr>
        </p:nvGraphicFramePr>
        <p:xfrm>
          <a:off x="457200" y="1219200"/>
          <a:ext cx="8229600" cy="3992782"/>
        </p:xfrm>
        <a:graphic>
          <a:graphicData uri="http://schemas.openxmlformats.org/drawingml/2006/table">
            <a:tbl>
              <a:tblPr/>
              <a:tblGrid>
                <a:gridCol w="64008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tblGrid>
              <a:tr h="457162">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Gill Sans MT" charset="0"/>
                          <a:ea typeface="ＭＳ Ｐゴシック" charset="-128"/>
                        </a:rPr>
                        <a:t>Parameter</a:t>
                      </a:r>
                    </a:p>
                  </a:txBody>
                  <a:tcPr marT="45713" marB="45713" horzOverflow="overflow">
                    <a:lnL w="9525" cap="flat" cmpd="sng" algn="ctr">
                      <a:solidFill>
                        <a:srgbClr val="9FB8CD"/>
                      </a:solidFill>
                      <a:prstDash val="solid"/>
                      <a:round/>
                      <a:headEnd type="none" w="med" len="med"/>
                      <a:tailEnd type="none" w="med" len="med"/>
                    </a:lnL>
                    <a:lnR>
                      <a:noFill/>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solidFill>
                      <a:srgbClr val="9FB8CD"/>
                    </a:solidFill>
                  </a:tcPr>
                </a:tc>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Gill Sans MT" charset="0"/>
                          <a:ea typeface="ＭＳ Ｐゴシック" charset="-128"/>
                        </a:rPr>
                        <a:t>Marks</a:t>
                      </a:r>
                    </a:p>
                  </a:txBody>
                  <a:tcPr marT="45713" marB="45713" horzOverflow="overflow">
                    <a:lnL>
                      <a:noFill/>
                    </a:lnL>
                    <a:lnR w="9525" cap="flat" cmpd="sng" algn="ctr">
                      <a:solidFill>
                        <a:srgbClr val="9FB8CD"/>
                      </a:solidFill>
                      <a:prstDash val="solid"/>
                      <a:round/>
                      <a:headEnd type="none" w="med" len="med"/>
                      <a:tailEnd type="none" w="med" len="med"/>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solidFill>
                      <a:srgbClr val="9FB8CD"/>
                    </a:solidFill>
                  </a:tcPr>
                </a:tc>
                <a:extLst>
                  <a:ext uri="{0D108BD9-81ED-4DB2-BD59-A6C34878D82A}">
                    <a16:rowId xmlns:a16="http://schemas.microsoft.com/office/drawing/2014/main" val="10000"/>
                  </a:ext>
                </a:extLst>
              </a:tr>
              <a:tr h="670508">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Gill Sans MT" charset="0"/>
                          <a:ea typeface="ＭＳ Ｐゴシック" charset="-128"/>
                        </a:rPr>
                        <a:t>Present</a:t>
                      </a:r>
                      <a:r>
                        <a:rPr kumimoji="0" lang="en-US" sz="2000" b="1" i="0" u="none" strike="noStrike" cap="none" normalizeH="0" baseline="30000" dirty="0" smtClean="0">
                          <a:ln>
                            <a:noFill/>
                          </a:ln>
                          <a:solidFill>
                            <a:schemeClr val="tx1"/>
                          </a:solidFill>
                          <a:effectLst/>
                          <a:latin typeface="Gill Sans MT" charset="0"/>
                          <a:ea typeface="ＭＳ Ｐゴシック" charset="-128"/>
                        </a:rPr>
                        <a:t>1</a:t>
                      </a:r>
                      <a:r>
                        <a:rPr kumimoji="0" lang="en-US" sz="1800" b="0" i="0" u="none" strike="noStrike" cap="none" normalizeH="0" baseline="0" dirty="0" smtClean="0">
                          <a:ln>
                            <a:noFill/>
                          </a:ln>
                          <a:solidFill>
                            <a:schemeClr val="tx1"/>
                          </a:solidFill>
                          <a:effectLst/>
                          <a:latin typeface="Gill Sans MT" charset="0"/>
                          <a:ea typeface="ＭＳ Ｐゴシック" charset="-128"/>
                        </a:rPr>
                        <a:t>(Attendance, No. &amp; Quality of Questions, Usage of Area Development Fund)</a:t>
                      </a:r>
                      <a:endParaRPr kumimoji="0" lang="en-US" sz="2000" b="1" i="0" u="none" strike="noStrike" cap="none" normalizeH="0" baseline="30000" dirty="0" smtClean="0">
                        <a:ln>
                          <a:noFill/>
                        </a:ln>
                        <a:solidFill>
                          <a:schemeClr val="tx1"/>
                        </a:solidFill>
                        <a:effectLst/>
                        <a:latin typeface="Gill Sans MT" charset="0"/>
                        <a:ea typeface="ＭＳ Ｐゴシック" charset="-128"/>
                      </a:endParaRPr>
                    </a:p>
                  </a:txBody>
                  <a:tcPr marT="45713" marB="45713" horzOverflow="overflow">
                    <a:lnL w="9525" cap="flat" cmpd="sng" algn="ctr">
                      <a:solidFill>
                        <a:srgbClr val="9FB8CD"/>
                      </a:solidFill>
                      <a:prstDash val="solid"/>
                      <a:round/>
                      <a:headEnd type="none" w="med" len="med"/>
                      <a:tailEnd type="none" w="med" len="med"/>
                    </a:lnL>
                    <a:lnR>
                      <a:noFill/>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solidFill>
                      <a:srgbClr val="92D050"/>
                    </a:solidFill>
                  </a:tcPr>
                </a:tc>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Gill Sans MT" charset="0"/>
                          <a:ea typeface="ＭＳ Ｐゴシック" charset="-128"/>
                        </a:rPr>
                        <a:t>52</a:t>
                      </a:r>
                    </a:p>
                  </a:txBody>
                  <a:tcPr marT="45713" marB="45713" horzOverflow="overflow">
                    <a:lnL>
                      <a:noFill/>
                    </a:lnL>
                    <a:lnR w="9525" cap="flat" cmpd="sng" algn="ctr">
                      <a:solidFill>
                        <a:srgbClr val="9FB8CD"/>
                      </a:solidFill>
                      <a:prstDash val="solid"/>
                      <a:round/>
                      <a:headEnd type="none" w="med" len="med"/>
                      <a:tailEnd type="none" w="med" len="med"/>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solidFill>
                      <a:srgbClr val="92D050"/>
                    </a:solidFill>
                  </a:tcPr>
                </a:tc>
                <a:extLst>
                  <a:ext uri="{0D108BD9-81ED-4DB2-BD59-A6C34878D82A}">
                    <a16:rowId xmlns:a16="http://schemas.microsoft.com/office/drawing/2014/main" val="10001"/>
                  </a:ext>
                </a:extLst>
              </a:tr>
              <a:tr h="396206">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Gill Sans MT" charset="0"/>
                          <a:ea typeface="ＭＳ Ｐゴシック" charset="-128"/>
                        </a:rPr>
                        <a:t>Past</a:t>
                      </a:r>
                      <a:r>
                        <a:rPr kumimoji="0" lang="en-US" sz="2000" b="0" i="0" u="none" strike="noStrike" cap="none" normalizeH="0" baseline="0" dirty="0" smtClean="0">
                          <a:ln>
                            <a:noFill/>
                          </a:ln>
                          <a:solidFill>
                            <a:schemeClr val="tx1"/>
                          </a:solidFill>
                          <a:effectLst/>
                          <a:latin typeface="Gill Sans MT" charset="0"/>
                          <a:ea typeface="ＭＳ Ｐゴシック" charset="-128"/>
                        </a:rPr>
                        <a:t> </a:t>
                      </a:r>
                      <a:r>
                        <a:rPr kumimoji="0" lang="en-US" sz="2000" b="1" i="0" u="none" strike="noStrike" cap="none" normalizeH="0" baseline="30000" dirty="0" smtClean="0">
                          <a:ln>
                            <a:noFill/>
                          </a:ln>
                          <a:solidFill>
                            <a:schemeClr val="tx1"/>
                          </a:solidFill>
                          <a:effectLst/>
                          <a:latin typeface="Gill Sans MT" charset="0"/>
                          <a:ea typeface="ＭＳ Ｐゴシック" charset="-128"/>
                        </a:rPr>
                        <a:t>2</a:t>
                      </a:r>
                      <a:r>
                        <a:rPr kumimoji="0" lang="en-US" sz="1800" b="0" i="0" u="none" strike="noStrike" cap="none" normalizeH="0" baseline="0" dirty="0" smtClean="0">
                          <a:ln>
                            <a:noFill/>
                          </a:ln>
                          <a:solidFill>
                            <a:schemeClr val="tx1"/>
                          </a:solidFill>
                          <a:effectLst/>
                          <a:latin typeface="Gill Sans MT" charset="0"/>
                          <a:ea typeface="ＭＳ Ｐゴシック" charset="-128"/>
                        </a:rPr>
                        <a:t>(Education qualification, PAN Card, Criminal cases)</a:t>
                      </a:r>
                      <a:endParaRPr kumimoji="0" lang="en-US" sz="1800" b="1" i="0" u="none" strike="noStrike" cap="none" normalizeH="0" baseline="0" dirty="0" smtClean="0">
                        <a:ln>
                          <a:noFill/>
                        </a:ln>
                        <a:solidFill>
                          <a:schemeClr val="tx1"/>
                        </a:solidFill>
                        <a:effectLst/>
                        <a:latin typeface="Gill Sans MT" charset="0"/>
                        <a:ea typeface="ＭＳ Ｐゴシック" charset="-128"/>
                      </a:endParaRPr>
                    </a:p>
                  </a:txBody>
                  <a:tcPr marT="45713" marB="45713" horzOverflow="overflow">
                    <a:lnL w="9525" cap="flat" cmpd="sng" algn="ctr">
                      <a:solidFill>
                        <a:srgbClr val="9FB8CD"/>
                      </a:solidFill>
                      <a:prstDash val="solid"/>
                      <a:round/>
                      <a:headEnd type="none" w="med" len="med"/>
                      <a:tailEnd type="none" w="med" len="med"/>
                    </a:lnL>
                    <a:lnR>
                      <a:noFill/>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solidFill>
                      <a:srgbClr val="92D050"/>
                    </a:solidFill>
                  </a:tcPr>
                </a:tc>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Gill Sans MT" charset="0"/>
                          <a:ea typeface="ＭＳ Ｐゴシック" charset="-128"/>
                        </a:rPr>
                        <a:t>8</a:t>
                      </a:r>
                    </a:p>
                  </a:txBody>
                  <a:tcPr marT="45713" marB="45713" horzOverflow="overflow">
                    <a:lnL>
                      <a:noFill/>
                    </a:lnL>
                    <a:lnR w="9525" cap="flat" cmpd="sng" algn="ctr">
                      <a:solidFill>
                        <a:srgbClr val="9FB8CD"/>
                      </a:solidFill>
                      <a:prstDash val="solid"/>
                      <a:round/>
                      <a:headEnd type="none" w="med" len="med"/>
                      <a:tailEnd type="none" w="med" len="med"/>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solidFill>
                      <a:srgbClr val="92D050"/>
                    </a:solidFill>
                  </a:tcPr>
                </a:tc>
                <a:extLst>
                  <a:ext uri="{0D108BD9-81ED-4DB2-BD59-A6C34878D82A}">
                    <a16:rowId xmlns:a16="http://schemas.microsoft.com/office/drawing/2014/main" val="10002"/>
                  </a:ext>
                </a:extLst>
              </a:tr>
              <a:tr h="1219112">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Gill Sans MT" charset="0"/>
                          <a:ea typeface="ＭＳ Ｐゴシック" charset="-128"/>
                        </a:rPr>
                        <a:t>Perception</a:t>
                      </a:r>
                      <a:r>
                        <a:rPr kumimoji="0" lang="en-US" sz="2000" b="0" i="0" u="none" strike="noStrike" cap="none" normalizeH="0" baseline="0" dirty="0" smtClean="0">
                          <a:ln>
                            <a:noFill/>
                          </a:ln>
                          <a:solidFill>
                            <a:schemeClr val="tx1"/>
                          </a:solidFill>
                          <a:effectLst/>
                          <a:latin typeface="Gill Sans MT" charset="0"/>
                          <a:ea typeface="ＭＳ Ｐゴシック" charset="-128"/>
                        </a:rPr>
                        <a:t> </a:t>
                      </a:r>
                      <a:r>
                        <a:rPr kumimoji="0" lang="en-US" sz="1800" b="0" i="0" u="none" strike="noStrike" cap="none" normalizeH="0" baseline="0" dirty="0" smtClean="0">
                          <a:ln>
                            <a:noFill/>
                          </a:ln>
                          <a:solidFill>
                            <a:schemeClr val="tx1"/>
                          </a:solidFill>
                          <a:effectLst/>
                          <a:latin typeface="Gill Sans MT" charset="0"/>
                          <a:ea typeface="ＭＳ Ｐゴシック" charset="-128"/>
                        </a:rPr>
                        <a:t>(through an citizen survey of 24,290 people for their perception on their MLA’s accessibility/availability, performance, corruption, and satisfaction with quality of life, services provided by government)</a:t>
                      </a:r>
                      <a:endParaRPr kumimoji="0" lang="en-US" sz="2000" b="0" i="0" u="none" strike="noStrike" cap="none" normalizeH="0" baseline="0" dirty="0" smtClean="0">
                        <a:ln>
                          <a:noFill/>
                        </a:ln>
                        <a:solidFill>
                          <a:schemeClr val="tx1"/>
                        </a:solidFill>
                        <a:effectLst/>
                        <a:latin typeface="Gill Sans MT" charset="0"/>
                        <a:ea typeface="ＭＳ Ｐゴシック" charset="-128"/>
                      </a:endParaRPr>
                    </a:p>
                  </a:txBody>
                  <a:tcPr marT="45713" marB="45713" horzOverflow="overflow">
                    <a:lnL w="9525" cap="flat" cmpd="sng" algn="ctr">
                      <a:solidFill>
                        <a:srgbClr val="9FB8CD"/>
                      </a:solidFill>
                      <a:prstDash val="solid"/>
                      <a:round/>
                      <a:headEnd type="none" w="med" len="med"/>
                      <a:tailEnd type="none" w="med" len="med"/>
                    </a:lnL>
                    <a:lnR>
                      <a:noFill/>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solidFill>
                      <a:srgbClr val="92D050"/>
                    </a:solidFill>
                  </a:tcPr>
                </a:tc>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Gill Sans MT" charset="0"/>
                          <a:ea typeface="ＭＳ Ｐゴシック" charset="-128"/>
                        </a:rPr>
                        <a:t>40</a:t>
                      </a:r>
                    </a:p>
                  </a:txBody>
                  <a:tcPr marT="45713" marB="45713" horzOverflow="overflow">
                    <a:lnL>
                      <a:noFill/>
                    </a:lnL>
                    <a:lnR w="9525" cap="flat" cmpd="sng" algn="ctr">
                      <a:solidFill>
                        <a:srgbClr val="9FB8CD"/>
                      </a:solidFill>
                      <a:prstDash val="solid"/>
                      <a:round/>
                      <a:headEnd type="none" w="med" len="med"/>
                      <a:tailEnd type="none" w="med" len="med"/>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solidFill>
                      <a:srgbClr val="92D050"/>
                    </a:solidFill>
                  </a:tcPr>
                </a:tc>
                <a:extLst>
                  <a:ext uri="{0D108BD9-81ED-4DB2-BD59-A6C34878D82A}">
                    <a16:rowId xmlns:a16="http://schemas.microsoft.com/office/drawing/2014/main" val="10003"/>
                  </a:ext>
                </a:extLst>
              </a:tr>
              <a:tr h="396206">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Gill Sans MT" charset="0"/>
                          <a:ea typeface="ＭＳ Ｐゴシック" charset="-128"/>
                        </a:rPr>
                        <a:t>Negative</a:t>
                      </a:r>
                      <a:r>
                        <a:rPr kumimoji="0" lang="en-US" sz="2000" b="0" i="0" u="none" strike="noStrike" cap="none" normalizeH="0" baseline="0" dirty="0" smtClean="0">
                          <a:ln>
                            <a:noFill/>
                          </a:ln>
                          <a:solidFill>
                            <a:schemeClr val="tx1"/>
                          </a:solidFill>
                          <a:effectLst/>
                          <a:latin typeface="Gill Sans MT" charset="0"/>
                          <a:ea typeface="ＭＳ Ｐゴシック" charset="-128"/>
                        </a:rPr>
                        <a:t> for new FIR cases after 2014 election </a:t>
                      </a:r>
                      <a:r>
                        <a:rPr kumimoji="0" lang="en-US" sz="2000" b="1" i="0" u="none" strike="noStrike" cap="none" normalizeH="0" baseline="30000" dirty="0" smtClean="0">
                          <a:ln>
                            <a:noFill/>
                          </a:ln>
                          <a:solidFill>
                            <a:schemeClr val="tx1"/>
                          </a:solidFill>
                          <a:effectLst/>
                          <a:latin typeface="Gill Sans MT" charset="0"/>
                          <a:ea typeface="ＭＳ Ｐゴシック" charset="-128"/>
                        </a:rPr>
                        <a:t>3</a:t>
                      </a:r>
                      <a:endParaRPr kumimoji="0" lang="en-US" sz="2000" b="1" i="0" u="none" strike="noStrike" cap="none" normalizeH="0" baseline="0" dirty="0" smtClean="0">
                        <a:ln>
                          <a:noFill/>
                        </a:ln>
                        <a:solidFill>
                          <a:schemeClr val="tx1"/>
                        </a:solidFill>
                        <a:effectLst/>
                        <a:latin typeface="Gill Sans MT" charset="0"/>
                        <a:ea typeface="ＭＳ Ｐゴシック" charset="-128"/>
                      </a:endParaRPr>
                    </a:p>
                  </a:txBody>
                  <a:tcPr marT="45713" marB="45713" horzOverflow="overflow">
                    <a:lnL w="9525" cap="flat" cmpd="sng" algn="ctr">
                      <a:solidFill>
                        <a:srgbClr val="9FB8CD"/>
                      </a:solidFill>
                      <a:prstDash val="solid"/>
                      <a:round/>
                      <a:headEnd type="none" w="med" len="med"/>
                      <a:tailEnd type="none" w="med" len="med"/>
                    </a:lnL>
                    <a:lnR>
                      <a:noFill/>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solidFill>
                      <a:srgbClr val="FF5050"/>
                    </a:solidFill>
                  </a:tcPr>
                </a:tc>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Gill Sans MT" charset="0"/>
                          <a:ea typeface="ＭＳ Ｐゴシック" charset="-128"/>
                        </a:rPr>
                        <a:t>Minus 5</a:t>
                      </a:r>
                    </a:p>
                  </a:txBody>
                  <a:tcPr marT="45713" marB="45713" horzOverflow="overflow">
                    <a:lnL>
                      <a:noFill/>
                    </a:lnL>
                    <a:lnR w="9525" cap="flat" cmpd="sng" algn="ctr">
                      <a:solidFill>
                        <a:srgbClr val="9FB8CD"/>
                      </a:solidFill>
                      <a:prstDash val="solid"/>
                      <a:round/>
                      <a:headEnd type="none" w="med" len="med"/>
                      <a:tailEnd type="none" w="med" len="med"/>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solidFill>
                      <a:srgbClr val="FF5050"/>
                    </a:solidFill>
                  </a:tcPr>
                </a:tc>
                <a:extLst>
                  <a:ext uri="{0D108BD9-81ED-4DB2-BD59-A6C34878D82A}">
                    <a16:rowId xmlns:a16="http://schemas.microsoft.com/office/drawing/2014/main" val="10004"/>
                  </a:ext>
                </a:extLst>
              </a:tr>
              <a:tr h="396206">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Gill Sans MT" charset="0"/>
                          <a:ea typeface="ＭＳ Ｐゴシック" charset="-128"/>
                        </a:rPr>
                        <a:t>Negative</a:t>
                      </a:r>
                      <a:r>
                        <a:rPr kumimoji="0" lang="en-US" sz="2000" b="0" i="0" u="none" strike="noStrike" cap="none" normalizeH="0" baseline="0" dirty="0" smtClean="0">
                          <a:ln>
                            <a:noFill/>
                          </a:ln>
                          <a:solidFill>
                            <a:schemeClr val="tx1"/>
                          </a:solidFill>
                          <a:effectLst/>
                          <a:latin typeface="Gill Sans MT" charset="0"/>
                          <a:ea typeface="ＭＳ Ｐゴシック" charset="-128"/>
                        </a:rPr>
                        <a:t> for pending Charge Sheet </a:t>
                      </a:r>
                      <a:r>
                        <a:rPr kumimoji="0" lang="en-US" sz="2000" b="1" i="0" u="none" strike="noStrike" cap="none" normalizeH="0" baseline="30000" dirty="0" smtClean="0">
                          <a:ln>
                            <a:noFill/>
                          </a:ln>
                          <a:solidFill>
                            <a:schemeClr val="tx1"/>
                          </a:solidFill>
                          <a:effectLst/>
                          <a:latin typeface="Gill Sans MT" charset="0"/>
                          <a:ea typeface="ＭＳ Ｐゴシック" charset="-128"/>
                        </a:rPr>
                        <a:t>3</a:t>
                      </a:r>
                      <a:endParaRPr kumimoji="0" lang="en-US" sz="2000" b="1" i="0" u="none" strike="noStrike" cap="none" normalizeH="0" baseline="0" dirty="0" smtClean="0">
                        <a:ln>
                          <a:noFill/>
                        </a:ln>
                        <a:solidFill>
                          <a:schemeClr val="tx1"/>
                        </a:solidFill>
                        <a:effectLst/>
                        <a:latin typeface="Gill Sans MT" charset="0"/>
                        <a:ea typeface="ＭＳ Ｐゴシック" charset="-128"/>
                      </a:endParaRPr>
                    </a:p>
                  </a:txBody>
                  <a:tcPr marT="45713" marB="45713" horzOverflow="overflow">
                    <a:lnL w="9525" cap="flat" cmpd="sng" algn="ctr">
                      <a:solidFill>
                        <a:srgbClr val="9FB8CD"/>
                      </a:solidFill>
                      <a:prstDash val="solid"/>
                      <a:round/>
                      <a:headEnd type="none" w="med" len="med"/>
                      <a:tailEnd type="none" w="med" len="med"/>
                    </a:lnL>
                    <a:lnR>
                      <a:noFill/>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solidFill>
                      <a:srgbClr val="FF5050"/>
                    </a:solidFill>
                  </a:tcPr>
                </a:tc>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Gill Sans MT" charset="0"/>
                          <a:ea typeface="ＭＳ Ｐゴシック" charset="-128"/>
                        </a:rPr>
                        <a:t>Minus 5</a:t>
                      </a:r>
                    </a:p>
                  </a:txBody>
                  <a:tcPr marT="45713" marB="45713" horzOverflow="overflow">
                    <a:lnL>
                      <a:noFill/>
                    </a:lnL>
                    <a:lnR w="9525" cap="flat" cmpd="sng" algn="ctr">
                      <a:solidFill>
                        <a:srgbClr val="9FB8CD"/>
                      </a:solidFill>
                      <a:prstDash val="solid"/>
                      <a:round/>
                      <a:headEnd type="none" w="med" len="med"/>
                      <a:tailEnd type="none" w="med" len="med"/>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solidFill>
                      <a:srgbClr val="FF5050"/>
                    </a:solidFill>
                  </a:tcPr>
                </a:tc>
                <a:extLst>
                  <a:ext uri="{0D108BD9-81ED-4DB2-BD59-A6C34878D82A}">
                    <a16:rowId xmlns:a16="http://schemas.microsoft.com/office/drawing/2014/main" val="10005"/>
                  </a:ext>
                </a:extLst>
              </a:tr>
              <a:tr h="457162">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Gill Sans MT" charset="0"/>
                          <a:ea typeface="ＭＳ Ｐゴシック" charset="-128"/>
                        </a:rPr>
                        <a:t>Total</a:t>
                      </a:r>
                    </a:p>
                  </a:txBody>
                  <a:tcPr marT="45713" marB="45713" horzOverflow="overflow">
                    <a:lnL w="9525" cap="flat" cmpd="sng" algn="ctr">
                      <a:solidFill>
                        <a:srgbClr val="9FB8CD"/>
                      </a:solidFill>
                      <a:prstDash val="solid"/>
                      <a:round/>
                      <a:headEnd type="none" w="med" len="med"/>
                      <a:tailEnd type="none" w="med" len="med"/>
                    </a:lnL>
                    <a:lnR>
                      <a:noFill/>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solidFill>
                      <a:srgbClr val="9FB8CD"/>
                    </a:solidFill>
                  </a:tcPr>
                </a:tc>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Gill Sans MT" charset="0"/>
                          <a:ea typeface="ＭＳ Ｐゴシック" charset="-128"/>
                        </a:rPr>
                        <a:t>100</a:t>
                      </a:r>
                    </a:p>
                  </a:txBody>
                  <a:tcPr marT="45713" marB="45713" horzOverflow="overflow">
                    <a:lnL>
                      <a:noFill/>
                    </a:lnL>
                    <a:lnR w="9525" cap="flat" cmpd="sng" algn="ctr">
                      <a:solidFill>
                        <a:srgbClr val="9FB8CD"/>
                      </a:solidFill>
                      <a:prstDash val="solid"/>
                      <a:round/>
                      <a:headEnd type="none" w="med" len="med"/>
                      <a:tailEnd type="none" w="med" len="med"/>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solidFill>
                      <a:srgbClr val="9FB8CD"/>
                    </a:solidFill>
                  </a:tcPr>
                </a:tc>
                <a:extLst>
                  <a:ext uri="{0D108BD9-81ED-4DB2-BD59-A6C34878D82A}">
                    <a16:rowId xmlns:a16="http://schemas.microsoft.com/office/drawing/2014/main" val="10006"/>
                  </a:ext>
                </a:extLst>
              </a:tr>
            </a:tbl>
          </a:graphicData>
        </a:graphic>
      </p:graphicFrame>
      <p:sp>
        <p:nvSpPr>
          <p:cNvPr id="3" name="Slide Number Placeholder 2"/>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2497129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200" b="1" dirty="0">
                <a:latin typeface="Bookman Old Style" pitchFamily="18" charset="0"/>
                <a:ea typeface="ＭＳ Ｐゴシック"/>
                <a:cs typeface="ＭＳ Ｐゴシック"/>
              </a:rPr>
              <a:t>Parameters for Rating MLAs </a:t>
            </a:r>
            <a:r>
              <a:rPr lang="en-US" sz="3200" b="1" dirty="0" smtClean="0">
                <a:latin typeface="Bookman Old Style" pitchFamily="18" charset="0"/>
                <a:ea typeface="ＭＳ Ｐゴシック"/>
                <a:cs typeface="ＭＳ Ｐゴシック"/>
              </a:rPr>
              <a:t>(2/4</a:t>
            </a:r>
            <a:r>
              <a:rPr lang="en-US" sz="3200" b="1" dirty="0">
                <a:latin typeface="Bookman Old Style" pitchFamily="18" charset="0"/>
                <a:ea typeface="ＭＳ Ｐゴシック"/>
                <a:cs typeface="ＭＳ Ｐゴシック"/>
              </a:rPr>
              <a:t>)</a:t>
            </a:r>
            <a:endParaRPr lang="en-US" sz="3200" dirty="0">
              <a:latin typeface="Bookman Old Style" pitchFamily="18" charset="0"/>
            </a:endParaRPr>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1182010109"/>
              </p:ext>
            </p:extLst>
          </p:nvPr>
        </p:nvGraphicFramePr>
        <p:xfrm>
          <a:off x="457200" y="1219200"/>
          <a:ext cx="8229600" cy="4638675"/>
        </p:xfrm>
        <a:graphic>
          <a:graphicData uri="http://schemas.openxmlformats.org/drawingml/2006/table">
            <a:tbl>
              <a:tblPr/>
              <a:tblGrid>
                <a:gridCol w="72390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tblGrid>
              <a:tr h="371475">
                <a:tc gridSpan="2">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Gill Sans MT" charset="0"/>
                          <a:ea typeface="ＭＳ Ｐゴシック" charset="-128"/>
                        </a:rPr>
                        <a:t>                                           Present Parameter                                      (Marks)</a:t>
                      </a:r>
                    </a:p>
                  </a:txBody>
                  <a:tcPr horzOverflow="overflow">
                    <a:lnL w="9525" cap="flat" cmpd="sng" algn="ctr">
                      <a:solidFill>
                        <a:srgbClr val="9FB8CD"/>
                      </a:solidFill>
                      <a:prstDash val="solid"/>
                      <a:round/>
                      <a:headEnd type="none" w="med" len="med"/>
                      <a:tailEnd type="none" w="med" len="med"/>
                    </a:lnL>
                    <a:lnR w="9525" cap="flat" cmpd="sng" algn="ctr">
                      <a:solidFill>
                        <a:srgbClr val="9FB8CD"/>
                      </a:solidFill>
                      <a:prstDash val="solid"/>
                      <a:round/>
                      <a:headEnd type="none" w="med" len="med"/>
                      <a:tailEnd type="none" w="med" len="med"/>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solidFill>
                      <a:srgbClr val="9FB8CD"/>
                    </a:solidFill>
                  </a:tcPr>
                </a:tc>
                <a:tc hMerge="1">
                  <a:txBody>
                    <a:bodyPr/>
                    <a:lstStyle/>
                    <a:p>
                      <a:endParaRPr lang="en-US"/>
                    </a:p>
                  </a:txBody>
                  <a:tcPr/>
                </a:tc>
                <a:extLst>
                  <a:ext uri="{0D108BD9-81ED-4DB2-BD59-A6C34878D82A}">
                    <a16:rowId xmlns:a16="http://schemas.microsoft.com/office/drawing/2014/main" val="10000"/>
                  </a:ext>
                </a:extLst>
              </a:tr>
              <a:tr h="371475">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Gill Sans MT" charset="0"/>
                          <a:ea typeface="ＭＳ Ｐゴシック" charset="-128"/>
                        </a:rPr>
                        <a:t>Sessions Attended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Gill Sans MT" charset="0"/>
                          <a:ea typeface="ＭＳ Ｐゴシック" charset="-128"/>
                        </a:rPr>
                        <a:t>Based on percentage of attendance. 1) 100% to 91%- 10; 2) 90% to 76% - 8; 3) 75% to 61% -6; 4) 60% to 51% - 4; and 5) below 50% - 0</a:t>
                      </a:r>
                      <a:endParaRPr kumimoji="0" lang="en-US" sz="1800" b="1" i="0" u="none" strike="noStrike" cap="none" normalizeH="0" baseline="0" dirty="0" smtClean="0">
                        <a:ln>
                          <a:noFill/>
                        </a:ln>
                        <a:solidFill>
                          <a:schemeClr val="tx1"/>
                        </a:solidFill>
                        <a:effectLst/>
                        <a:latin typeface="Gill Sans MT" charset="0"/>
                        <a:ea typeface="ＭＳ Ｐゴシック" charset="-128"/>
                      </a:endParaRPr>
                    </a:p>
                  </a:txBody>
                  <a:tcPr horzOverflow="overflow">
                    <a:lnL w="9525" cap="flat" cmpd="sng" algn="ctr">
                      <a:solidFill>
                        <a:srgbClr val="9FB8CD"/>
                      </a:solidFill>
                      <a:prstDash val="solid"/>
                      <a:round/>
                      <a:headEnd type="none" w="med" len="med"/>
                      <a:tailEnd type="none" w="med" len="med"/>
                    </a:lnL>
                    <a:lnR>
                      <a:noFill/>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Gill Sans MT" charset="0"/>
                          <a:ea typeface="ＭＳ Ｐゴシック" charset="-128"/>
                        </a:rPr>
                        <a:t>10</a:t>
                      </a:r>
                    </a:p>
                  </a:txBody>
                  <a:tcPr horzOverflow="overflow">
                    <a:lnL>
                      <a:noFill/>
                    </a:lnL>
                    <a:lnR w="9525" cap="flat" cmpd="sng" algn="ctr">
                      <a:solidFill>
                        <a:srgbClr val="9FB8CD"/>
                      </a:solidFill>
                      <a:prstDash val="solid"/>
                      <a:round/>
                      <a:headEnd type="none" w="med" len="med"/>
                      <a:tailEnd type="none" w="med" len="med"/>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71475">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Gill Sans MT" charset="0"/>
                          <a:ea typeface="ＭＳ Ｐゴシック" charset="-128"/>
                        </a:rPr>
                        <a:t>Number of Questions Asked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Gill Sans MT" charset="0"/>
                          <a:ea typeface="ＭＳ Ｐゴシック" charset="-128"/>
                        </a:rPr>
                        <a:t>Against Group Percentage Rank. </a:t>
                      </a:r>
                      <a:br>
                        <a:rPr kumimoji="0" lang="en-US" sz="1600" b="0" i="0" u="none" strike="noStrike" cap="none" normalizeH="0" baseline="0" dirty="0" smtClean="0">
                          <a:ln>
                            <a:noFill/>
                          </a:ln>
                          <a:solidFill>
                            <a:schemeClr val="tx1"/>
                          </a:solidFill>
                          <a:effectLst/>
                          <a:latin typeface="Gill Sans MT" charset="0"/>
                          <a:ea typeface="ＭＳ Ｐゴシック" charset="-128"/>
                        </a:rPr>
                      </a:br>
                      <a:r>
                        <a:rPr kumimoji="0" lang="en-US" sz="1600" b="0" i="0" u="none" strike="noStrike" cap="none" normalizeH="0" baseline="0" dirty="0" smtClean="0">
                          <a:ln>
                            <a:noFill/>
                          </a:ln>
                          <a:solidFill>
                            <a:schemeClr val="tx1"/>
                          </a:solidFill>
                          <a:effectLst/>
                          <a:latin typeface="Gill Sans MT" charset="0"/>
                          <a:ea typeface="ＭＳ Ｐゴシック" charset="-128"/>
                        </a:rPr>
                        <a:t>16 being the top most percentile and so on to the lowest for 1</a:t>
                      </a:r>
                    </a:p>
                  </a:txBody>
                  <a:tcPr horzOverflow="overflow">
                    <a:lnL w="9525" cap="flat" cmpd="sng" algn="ctr">
                      <a:solidFill>
                        <a:srgbClr val="9FB8CD"/>
                      </a:solidFill>
                      <a:prstDash val="solid"/>
                      <a:round/>
                      <a:headEnd type="none" w="med" len="med"/>
                      <a:tailEnd type="none" w="med" len="med"/>
                    </a:lnL>
                    <a:lnR>
                      <a:noFill/>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Gill Sans MT" charset="0"/>
                          <a:ea typeface="ＭＳ Ｐゴシック" charset="-128"/>
                        </a:rPr>
                        <a:t>16</a:t>
                      </a:r>
                    </a:p>
                  </a:txBody>
                  <a:tcPr horzOverflow="overflow">
                    <a:lnL>
                      <a:noFill/>
                    </a:lnL>
                    <a:lnR w="9525" cap="flat" cmpd="sng" algn="ctr">
                      <a:solidFill>
                        <a:srgbClr val="9FB8CD"/>
                      </a:solidFill>
                      <a:prstDash val="solid"/>
                      <a:round/>
                      <a:headEnd type="none" w="med" len="med"/>
                      <a:tailEnd type="none" w="med" len="med"/>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71475">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Gill Sans MT" charset="0"/>
                          <a:ea typeface="ＭＳ Ｐゴシック" charset="-128"/>
                        </a:rPr>
                        <a:t>Importance of questions asked</a:t>
                      </a:r>
                    </a:p>
                    <a:p>
                      <a:pPr algn="just"/>
                      <a:r>
                        <a:rPr lang="en-IN" sz="1800" b="0" i="0" u="none" strike="noStrike" kern="1200" baseline="0" dirty="0" smtClean="0">
                          <a:solidFill>
                            <a:schemeClr val="tx1"/>
                          </a:solidFill>
                          <a:latin typeface="Gill Sans MT"/>
                          <a:ea typeface="+mn-ea"/>
                          <a:cs typeface="+mn-cs"/>
                        </a:rPr>
                        <a:t>Issues are given certain weightages depending on the importance of the issue as per the seventh schedule of the Constitution of India. Further weighted by the score for number of questions asked.</a:t>
                      </a:r>
                      <a:endParaRPr kumimoji="0" lang="en-US" sz="1600" b="0" i="0" u="none" strike="noStrike" cap="none" normalizeH="0" baseline="0" dirty="0" smtClean="0">
                        <a:ln>
                          <a:noFill/>
                        </a:ln>
                        <a:solidFill>
                          <a:schemeClr val="tx1"/>
                        </a:solidFill>
                        <a:effectLst/>
                        <a:latin typeface="Gill Sans MT" charset="0"/>
                        <a:ea typeface="ＭＳ Ｐゴシック" charset="-128"/>
                      </a:endParaRPr>
                    </a:p>
                  </a:txBody>
                  <a:tcPr horzOverflow="overflow">
                    <a:lnL w="9525" cap="flat" cmpd="sng" algn="ctr">
                      <a:solidFill>
                        <a:srgbClr val="9FB8CD"/>
                      </a:solidFill>
                      <a:prstDash val="solid"/>
                      <a:round/>
                      <a:headEnd type="none" w="med" len="med"/>
                      <a:tailEnd type="none" w="med" len="med"/>
                    </a:lnL>
                    <a:lnR>
                      <a:noFill/>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Gill Sans MT" charset="0"/>
                          <a:ea typeface="ＭＳ Ｐゴシック" charset="-128"/>
                        </a:rPr>
                        <a:t>21</a:t>
                      </a:r>
                    </a:p>
                  </a:txBody>
                  <a:tcPr horzOverflow="overflow">
                    <a:lnL>
                      <a:noFill/>
                    </a:lnL>
                    <a:lnR w="9525" cap="flat" cmpd="sng" algn="ctr">
                      <a:solidFill>
                        <a:srgbClr val="9FB8CD"/>
                      </a:solidFill>
                      <a:prstDash val="solid"/>
                      <a:round/>
                      <a:headEnd type="none" w="med" len="med"/>
                      <a:tailEnd type="none" w="med" len="med"/>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71475">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Gill Sans MT" charset="0"/>
                          <a:ea typeface="ＭＳ Ｐゴシック" charset="-128"/>
                        </a:rPr>
                        <a:t>Total Local Area Development Funds </a:t>
                      </a:r>
                      <a:r>
                        <a:rPr kumimoji="0" lang="en-US" sz="1800" b="1" i="0" u="none" strike="noStrike" cap="none" normalizeH="0" baseline="0" dirty="0" err="1" smtClean="0">
                          <a:ln>
                            <a:noFill/>
                          </a:ln>
                          <a:solidFill>
                            <a:schemeClr val="tx1"/>
                          </a:solidFill>
                          <a:effectLst/>
                          <a:latin typeface="Gill Sans MT" charset="0"/>
                          <a:ea typeface="ＭＳ Ｐゴシック" charset="-128"/>
                        </a:rPr>
                        <a:t>Utilised</a:t>
                      </a:r>
                      <a:r>
                        <a:rPr kumimoji="0" lang="en-US" sz="1800" b="1" i="0" u="none" strike="noStrike" cap="none" normalizeH="0" baseline="0" dirty="0" smtClean="0">
                          <a:ln>
                            <a:noFill/>
                          </a:ln>
                          <a:solidFill>
                            <a:schemeClr val="tx1"/>
                          </a:solidFill>
                          <a:effectLst/>
                          <a:latin typeface="Gill Sans MT" charset="0"/>
                          <a:ea typeface="ＭＳ Ｐゴシック" charset="-128"/>
                        </a:rPr>
                        <a:t> during April 2017 to March'2018</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Gill Sans MT" charset="0"/>
                          <a:ea typeface="ＭＳ Ｐゴシック" charset="-128"/>
                        </a:rPr>
                        <a:t>Calculation for the current financial year is done for the sanctioned fund of </a:t>
                      </a:r>
                      <a:r>
                        <a:rPr kumimoji="0" lang="en-US" sz="1600" b="0" i="0" u="none" strike="noStrike" cap="none" normalizeH="0" baseline="0" dirty="0" err="1" smtClean="0">
                          <a:ln>
                            <a:noFill/>
                          </a:ln>
                          <a:solidFill>
                            <a:schemeClr val="tx1"/>
                          </a:solidFill>
                          <a:effectLst/>
                          <a:latin typeface="Gill Sans MT" charset="0"/>
                          <a:ea typeface="ＭＳ Ｐゴシック" charset="-128"/>
                        </a:rPr>
                        <a:t>Rs</a:t>
                      </a:r>
                      <a:r>
                        <a:rPr kumimoji="0" lang="en-US" sz="1600" b="0" i="0" u="none" strike="noStrike" cap="none" normalizeH="0" baseline="0" dirty="0" smtClean="0">
                          <a:ln>
                            <a:noFill/>
                          </a:ln>
                          <a:solidFill>
                            <a:schemeClr val="tx1"/>
                          </a:solidFill>
                          <a:effectLst/>
                          <a:latin typeface="Gill Sans MT" charset="0"/>
                          <a:ea typeface="ＭＳ Ｐゴシック" charset="-128"/>
                        </a:rPr>
                        <a:t>. 2 crore.1) 100% (or more) to 91%- 5; 2) 90% to 76% - 4; 3) 75% to 61% -3; 4) 60% to 51% - 2; and 5) below 50% - 0</a:t>
                      </a:r>
                      <a:endParaRPr kumimoji="0" lang="en-US" sz="1800" b="0" i="0" u="none" strike="noStrike" cap="none" normalizeH="0" baseline="0" dirty="0" smtClean="0">
                        <a:ln>
                          <a:noFill/>
                        </a:ln>
                        <a:solidFill>
                          <a:schemeClr val="tx1"/>
                        </a:solidFill>
                        <a:effectLst/>
                        <a:latin typeface="Gill Sans MT" charset="0"/>
                        <a:ea typeface="ＭＳ Ｐゴシック" charset="-128"/>
                      </a:endParaRPr>
                    </a:p>
                  </a:txBody>
                  <a:tcPr horzOverflow="overflow">
                    <a:lnL w="9525" cap="flat" cmpd="sng" algn="ctr">
                      <a:solidFill>
                        <a:srgbClr val="9FB8CD"/>
                      </a:solidFill>
                      <a:prstDash val="solid"/>
                      <a:round/>
                      <a:headEnd type="none" w="med" len="med"/>
                      <a:tailEnd type="none" w="med" len="med"/>
                    </a:lnL>
                    <a:lnR>
                      <a:noFill/>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Gill Sans MT" charset="0"/>
                          <a:ea typeface="ＭＳ Ｐゴシック" charset="-128"/>
                        </a:rPr>
                        <a:t>5</a:t>
                      </a:r>
                    </a:p>
                  </a:txBody>
                  <a:tcPr horzOverflow="overflow">
                    <a:lnL>
                      <a:noFill/>
                    </a:lnL>
                    <a:lnR w="9525" cap="flat" cmpd="sng" algn="ctr">
                      <a:solidFill>
                        <a:srgbClr val="9FB8CD"/>
                      </a:solidFill>
                      <a:prstDash val="solid"/>
                      <a:round/>
                      <a:headEnd type="none" w="med" len="med"/>
                      <a:tailEnd type="none" w="med" len="med"/>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pic>
        <p:nvPicPr>
          <p:cNvPr id="8" name="Picture 6" descr="\\Backupserver\d drive\official_backup_priyanka\Admin\logo\praja new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152" y="6310312"/>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30792026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rmAutofit/>
          </a:bodyPr>
          <a:lstStyle/>
          <a:p>
            <a:pPr algn="ctr" eaLnBrk="1" hangingPunct="1"/>
            <a:r>
              <a:rPr lang="en-US" sz="3200" b="1" dirty="0" smtClean="0">
                <a:latin typeface="Bookman Old Style" pitchFamily="18" charset="0"/>
                <a:ea typeface="ＭＳ Ｐゴシック"/>
                <a:cs typeface="ＭＳ Ｐゴシック"/>
              </a:rPr>
              <a:t>Parameters for Rating MLAs (3/4)</a:t>
            </a:r>
          </a:p>
        </p:txBody>
      </p:sp>
      <p:sp>
        <p:nvSpPr>
          <p:cNvPr id="19459"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a:cs typeface="ＭＳ Ｐゴシック"/>
              </a:defRPr>
            </a:lvl1pPr>
            <a:lvl2pPr marL="742950" indent="-285750" eaLnBrk="0" hangingPunct="0">
              <a:defRPr>
                <a:solidFill>
                  <a:schemeClr val="tx1"/>
                </a:solidFill>
                <a:latin typeface="Arial" pitchFamily="34" charset="0"/>
                <a:ea typeface="ＭＳ Ｐゴシック"/>
                <a:cs typeface="ＭＳ Ｐゴシック"/>
              </a:defRPr>
            </a:lvl2pPr>
            <a:lvl3pPr marL="1143000" indent="-228600" eaLnBrk="0" hangingPunct="0">
              <a:defRPr>
                <a:solidFill>
                  <a:schemeClr val="tx1"/>
                </a:solidFill>
                <a:latin typeface="Arial" pitchFamily="34" charset="0"/>
                <a:ea typeface="ＭＳ Ｐゴシック"/>
                <a:cs typeface="ＭＳ Ｐゴシック"/>
              </a:defRPr>
            </a:lvl3pPr>
            <a:lvl4pPr marL="1600200" indent="-228600" eaLnBrk="0" hangingPunct="0">
              <a:defRPr>
                <a:solidFill>
                  <a:schemeClr val="tx1"/>
                </a:solidFill>
                <a:latin typeface="Arial" pitchFamily="34" charset="0"/>
                <a:ea typeface="ＭＳ Ｐゴシック"/>
                <a:cs typeface="ＭＳ Ｐゴシック"/>
              </a:defRPr>
            </a:lvl4pPr>
            <a:lvl5pPr marL="2057400" indent="-228600" eaLnBrk="0" hangingPunct="0">
              <a:defRPr>
                <a:solidFill>
                  <a:schemeClr val="tx1"/>
                </a:solidFill>
                <a:latin typeface="Arial" pitchFamily="34" charset="0"/>
                <a:ea typeface="ＭＳ Ｐゴシック"/>
                <a:cs typeface="ＭＳ Ｐゴシック"/>
              </a:defRPr>
            </a:lvl5pPr>
            <a:lvl6pPr marL="2514600" indent="-228600" eaLnBrk="0" fontAlgn="base" hangingPunct="0">
              <a:spcBef>
                <a:spcPct val="0"/>
              </a:spcBef>
              <a:spcAft>
                <a:spcPct val="0"/>
              </a:spcAft>
              <a:defRPr>
                <a:solidFill>
                  <a:schemeClr val="tx1"/>
                </a:solidFill>
                <a:latin typeface="Arial" pitchFamily="34" charset="0"/>
                <a:ea typeface="ＭＳ Ｐゴシック"/>
                <a:cs typeface="ＭＳ Ｐゴシック"/>
              </a:defRPr>
            </a:lvl6pPr>
            <a:lvl7pPr marL="2971800" indent="-228600" eaLnBrk="0" fontAlgn="base" hangingPunct="0">
              <a:spcBef>
                <a:spcPct val="0"/>
              </a:spcBef>
              <a:spcAft>
                <a:spcPct val="0"/>
              </a:spcAft>
              <a:defRPr>
                <a:solidFill>
                  <a:schemeClr val="tx1"/>
                </a:solidFill>
                <a:latin typeface="Arial" pitchFamily="34" charset="0"/>
                <a:ea typeface="ＭＳ Ｐゴシック"/>
                <a:cs typeface="ＭＳ Ｐゴシック"/>
              </a:defRPr>
            </a:lvl7pPr>
            <a:lvl8pPr marL="3429000" indent="-228600" eaLnBrk="0" fontAlgn="base" hangingPunct="0">
              <a:spcBef>
                <a:spcPct val="0"/>
              </a:spcBef>
              <a:spcAft>
                <a:spcPct val="0"/>
              </a:spcAft>
              <a:defRPr>
                <a:solidFill>
                  <a:schemeClr val="tx1"/>
                </a:solidFill>
                <a:latin typeface="Arial" pitchFamily="34" charset="0"/>
                <a:ea typeface="ＭＳ Ｐゴシック"/>
                <a:cs typeface="ＭＳ Ｐゴシック"/>
              </a:defRPr>
            </a:lvl8pPr>
            <a:lvl9pPr marL="3886200" indent="-228600" eaLnBrk="0" fontAlgn="base" hangingPunct="0">
              <a:spcBef>
                <a:spcPct val="0"/>
              </a:spcBef>
              <a:spcAft>
                <a:spcPct val="0"/>
              </a:spcAft>
              <a:defRPr>
                <a:solidFill>
                  <a:schemeClr val="tx1"/>
                </a:solidFill>
                <a:latin typeface="Arial" pitchFamily="34" charset="0"/>
                <a:ea typeface="ＭＳ Ｐゴシック"/>
                <a:cs typeface="ＭＳ Ｐゴシック"/>
              </a:defRPr>
            </a:lvl9pPr>
          </a:lstStyle>
          <a:p>
            <a:pPr eaLnBrk="1" hangingPunct="1"/>
            <a:fld id="{9D35A20A-144E-43B0-95BF-7EBE2DA502F2}" type="slidenum">
              <a:rPr lang="en-US">
                <a:solidFill>
                  <a:schemeClr val="tx1">
                    <a:tint val="75000"/>
                  </a:schemeClr>
                </a:solidFill>
                <a:latin typeface="+mn-lt"/>
                <a:ea typeface="+mn-ea"/>
                <a:cs typeface="+mn-cs"/>
              </a:rPr>
              <a:pPr eaLnBrk="1" hangingPunct="1"/>
              <a:t>6</a:t>
            </a:fld>
            <a:endParaRPr lang="en-US" dirty="0">
              <a:solidFill>
                <a:schemeClr val="tx1">
                  <a:tint val="75000"/>
                </a:schemeClr>
              </a:solidFill>
              <a:latin typeface="+mn-lt"/>
              <a:ea typeface="+mn-ea"/>
              <a:cs typeface="+mn-cs"/>
            </a:endParaRPr>
          </a:p>
        </p:txBody>
      </p:sp>
      <p:graphicFrame>
        <p:nvGraphicFramePr>
          <p:cNvPr id="6" name="Content Placeholder 6"/>
          <p:cNvGraphicFramePr>
            <a:graphicFrameLocks noGrp="1"/>
          </p:cNvGraphicFramePr>
          <p:nvPr>
            <p:extLst>
              <p:ext uri="{D42A27DB-BD31-4B8C-83A1-F6EECF244321}">
                <p14:modId xmlns:p14="http://schemas.microsoft.com/office/powerpoint/2010/main" val="2220155579"/>
              </p:ext>
            </p:extLst>
          </p:nvPr>
        </p:nvGraphicFramePr>
        <p:xfrm>
          <a:off x="457200" y="1676399"/>
          <a:ext cx="8229600" cy="3352801"/>
        </p:xfrm>
        <a:graphic>
          <a:graphicData uri="http://schemas.openxmlformats.org/drawingml/2006/table">
            <a:tbl>
              <a:tblPr/>
              <a:tblGrid>
                <a:gridCol w="72390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tblGrid>
              <a:tr h="392137">
                <a:tc gridSpan="2">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Gill Sans MT" charset="0"/>
                          <a:ea typeface="ＭＳ Ｐゴシック" charset="-128"/>
                        </a:rPr>
                        <a:t>                                                 Past Parameter                                      (Marks)</a:t>
                      </a:r>
                    </a:p>
                  </a:txBody>
                  <a:tcPr marT="45711" marB="45711" horzOverflow="overflow">
                    <a:lnL w="9525" cap="flat" cmpd="sng" algn="ctr">
                      <a:solidFill>
                        <a:srgbClr val="9FB8CD"/>
                      </a:solidFill>
                      <a:prstDash val="solid"/>
                      <a:round/>
                      <a:headEnd type="none" w="med" len="med"/>
                      <a:tailEnd type="none" w="med" len="med"/>
                    </a:lnL>
                    <a:lnR w="9525" cap="flat" cmpd="sng" algn="ctr">
                      <a:solidFill>
                        <a:srgbClr val="9FB8CD"/>
                      </a:solidFill>
                      <a:prstDash val="solid"/>
                      <a:round/>
                      <a:headEnd type="none" w="med" len="med"/>
                      <a:tailEnd type="none" w="med" len="med"/>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solidFill>
                      <a:srgbClr val="9FB8CD"/>
                    </a:solidFill>
                  </a:tcPr>
                </a:tc>
                <a:tc hMerge="1">
                  <a:txBody>
                    <a:bodyPr/>
                    <a:lstStyle/>
                    <a:p>
                      <a:endParaRPr lang="en-US"/>
                    </a:p>
                  </a:txBody>
                  <a:tcPr/>
                </a:tc>
                <a:extLst>
                  <a:ext uri="{0D108BD9-81ED-4DB2-BD59-A6C34878D82A}">
                    <a16:rowId xmlns:a16="http://schemas.microsoft.com/office/drawing/2014/main" val="10000"/>
                  </a:ext>
                </a:extLst>
              </a:tr>
              <a:tr h="643616">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Gill Sans MT" charset="0"/>
                          <a:ea typeface="ＭＳ Ｐゴシック" charset="-128"/>
                        </a:rPr>
                        <a:t>Education Qualification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Gill Sans MT" charset="0"/>
                          <a:ea typeface="ＭＳ Ｐゴシック" charset="-128"/>
                        </a:rPr>
                        <a:t>A minimum of 10th Pass - 1; if not – 0</a:t>
                      </a:r>
                      <a:endParaRPr kumimoji="0" lang="en-US" sz="1600" b="1" i="0" u="none" strike="noStrike" cap="none" normalizeH="0" baseline="0" dirty="0" smtClean="0">
                        <a:ln>
                          <a:noFill/>
                        </a:ln>
                        <a:solidFill>
                          <a:schemeClr val="tx1"/>
                        </a:solidFill>
                        <a:effectLst/>
                        <a:latin typeface="Gill Sans MT" charset="0"/>
                        <a:ea typeface="ＭＳ Ｐゴシック" charset="-128"/>
                      </a:endParaRPr>
                    </a:p>
                  </a:txBody>
                  <a:tcPr marT="45711" marB="45711" horzOverflow="overflow">
                    <a:lnL w="9525" cap="flat" cmpd="sng" algn="ctr">
                      <a:solidFill>
                        <a:srgbClr val="9FB8CD"/>
                      </a:solidFill>
                      <a:prstDash val="solid"/>
                      <a:round/>
                      <a:headEnd type="none" w="med" len="med"/>
                      <a:tailEnd type="none" w="med" len="med"/>
                    </a:lnL>
                    <a:lnR>
                      <a:noFill/>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Gill Sans MT" charset="0"/>
                          <a:ea typeface="ＭＳ Ｐゴシック" charset="-128"/>
                        </a:rPr>
                        <a:t>1</a:t>
                      </a:r>
                    </a:p>
                  </a:txBody>
                  <a:tcPr marT="45711" marB="45711" horzOverflow="overflow">
                    <a:lnL>
                      <a:noFill/>
                    </a:lnL>
                    <a:lnR w="9525" cap="flat" cmpd="sng" algn="ctr">
                      <a:solidFill>
                        <a:srgbClr val="9FB8CD"/>
                      </a:solidFill>
                      <a:prstDash val="solid"/>
                      <a:round/>
                      <a:headEnd type="none" w="med" len="med"/>
                      <a:tailEnd type="none" w="med" len="med"/>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01070">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Gill Sans MT" charset="0"/>
                          <a:ea typeface="ＭＳ Ｐゴシック" charset="-128"/>
                        </a:rPr>
                        <a:t>Income Tax</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Gill Sans MT" charset="0"/>
                          <a:ea typeface="ＭＳ Ｐゴシック" charset="-128"/>
                        </a:rPr>
                        <a:t>!) Possessing PAN Card - 1</a:t>
                      </a:r>
                      <a:br>
                        <a:rPr kumimoji="0" lang="en-US" sz="1600" b="0" i="0" u="none" strike="noStrike" cap="none" normalizeH="0" baseline="0" dirty="0" smtClean="0">
                          <a:ln>
                            <a:noFill/>
                          </a:ln>
                          <a:solidFill>
                            <a:schemeClr val="tx1"/>
                          </a:solidFill>
                          <a:effectLst/>
                          <a:latin typeface="Gill Sans MT" charset="0"/>
                          <a:ea typeface="ＭＳ Ｐゴシック" charset="-128"/>
                        </a:rPr>
                      </a:br>
                      <a:r>
                        <a:rPr kumimoji="0" lang="en-US" sz="1600" b="0" i="0" u="none" strike="noStrike" cap="none" normalizeH="0" baseline="0" dirty="0" smtClean="0">
                          <a:ln>
                            <a:noFill/>
                          </a:ln>
                          <a:solidFill>
                            <a:schemeClr val="tx1"/>
                          </a:solidFill>
                          <a:effectLst/>
                          <a:latin typeface="Gill Sans MT" charset="0"/>
                          <a:ea typeface="ＭＳ Ｐゴシック" charset="-128"/>
                        </a:rPr>
                        <a:t>2) Filling of last years IT returns – 1</a:t>
                      </a:r>
                    </a:p>
                  </a:txBody>
                  <a:tcPr marT="45711" marB="45711" horzOverflow="overflow">
                    <a:lnL w="9525" cap="flat" cmpd="sng" algn="ctr">
                      <a:solidFill>
                        <a:srgbClr val="9FB8CD"/>
                      </a:solidFill>
                      <a:prstDash val="solid"/>
                      <a:round/>
                      <a:headEnd type="none" w="med" len="med"/>
                      <a:tailEnd type="none" w="med" len="med"/>
                    </a:lnL>
                    <a:lnR>
                      <a:noFill/>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Gill Sans MT" charset="0"/>
                          <a:ea typeface="ＭＳ Ｐゴシック" charset="-128"/>
                        </a:rPr>
                        <a:t>2</a:t>
                      </a:r>
                    </a:p>
                  </a:txBody>
                  <a:tcPr marT="45711" marB="45711" horzOverflow="overflow">
                    <a:lnL>
                      <a:noFill/>
                    </a:lnL>
                    <a:lnR w="9525" cap="flat" cmpd="sng" algn="ctr">
                      <a:solidFill>
                        <a:srgbClr val="9FB8CD"/>
                      </a:solidFill>
                      <a:prstDash val="solid"/>
                      <a:round/>
                      <a:headEnd type="none" w="med" len="med"/>
                      <a:tailEnd type="none" w="med" len="med"/>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415978">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Gill Sans MT" charset="0"/>
                          <a:ea typeface="ＭＳ Ｐゴシック" charset="-128"/>
                        </a:rPr>
                        <a:t>Criminal Record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Gill Sans MT" charset="0"/>
                          <a:ea typeface="ＭＳ Ｐゴシック" charset="-128"/>
                        </a:rPr>
                        <a:t>If the candidate has zero cases registered against her/him, then 5; else as below:</a:t>
                      </a:r>
                      <a:br>
                        <a:rPr kumimoji="0" lang="en-US" sz="1600" b="0" i="0" u="none" strike="noStrike" cap="none" normalizeH="0" baseline="0" dirty="0" smtClean="0">
                          <a:ln>
                            <a:noFill/>
                          </a:ln>
                          <a:solidFill>
                            <a:schemeClr val="tx1"/>
                          </a:solidFill>
                          <a:effectLst/>
                          <a:latin typeface="Gill Sans MT" charset="0"/>
                          <a:ea typeface="ＭＳ Ｐゴシック" charset="-128"/>
                        </a:rPr>
                      </a:br>
                      <a:r>
                        <a:rPr kumimoji="0" lang="en-US" sz="1600" b="0" i="0" u="none" strike="noStrike" cap="none" normalizeH="0" baseline="0" dirty="0" smtClean="0">
                          <a:ln>
                            <a:noFill/>
                          </a:ln>
                          <a:solidFill>
                            <a:schemeClr val="tx1"/>
                          </a:solidFill>
                          <a:effectLst/>
                          <a:latin typeface="Gill Sans MT" charset="0"/>
                          <a:ea typeface="ＭＳ Ｐゴシック" charset="-128"/>
                        </a:rPr>
                        <a:t>1) Criminal Cases Registered containing the following charges: Murder, Rape, Molestation, Riot, Extortion - 0</a:t>
                      </a:r>
                      <a:br>
                        <a:rPr kumimoji="0" lang="en-US" sz="1600" b="0" i="0" u="none" strike="noStrike" cap="none" normalizeH="0" baseline="0" dirty="0" smtClean="0">
                          <a:ln>
                            <a:noFill/>
                          </a:ln>
                          <a:solidFill>
                            <a:schemeClr val="tx1"/>
                          </a:solidFill>
                          <a:effectLst/>
                          <a:latin typeface="Gill Sans MT" charset="0"/>
                          <a:ea typeface="ＭＳ Ｐゴシック" charset="-128"/>
                        </a:rPr>
                      </a:br>
                      <a:r>
                        <a:rPr kumimoji="0" lang="en-US" sz="1600" b="0" i="0" u="none" strike="noStrike" cap="none" normalizeH="0" baseline="0" dirty="0" smtClean="0">
                          <a:ln>
                            <a:noFill/>
                          </a:ln>
                          <a:solidFill>
                            <a:schemeClr val="tx1"/>
                          </a:solidFill>
                          <a:effectLst/>
                          <a:latin typeface="Gill Sans MT" charset="0"/>
                          <a:ea typeface="ＭＳ Ｐゴシック" charset="-128"/>
                        </a:rPr>
                        <a:t>2) Other criminal cases than the above mentioned – 3</a:t>
                      </a:r>
                    </a:p>
                  </a:txBody>
                  <a:tcPr marT="45711" marB="45711" horzOverflow="overflow">
                    <a:lnL w="9525" cap="flat" cmpd="sng" algn="ctr">
                      <a:solidFill>
                        <a:srgbClr val="9FB8CD"/>
                      </a:solidFill>
                      <a:prstDash val="solid"/>
                      <a:round/>
                      <a:headEnd type="none" w="med" len="med"/>
                      <a:tailEnd type="none" w="med" len="med"/>
                    </a:lnL>
                    <a:lnR>
                      <a:noFill/>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Gill Sans MT" charset="0"/>
                          <a:ea typeface="ＭＳ Ｐゴシック" charset="-128"/>
                        </a:rPr>
                        <a:t>5</a:t>
                      </a:r>
                    </a:p>
                  </a:txBody>
                  <a:tcPr marT="45711" marB="45711" horzOverflow="overflow">
                    <a:lnL>
                      <a:noFill/>
                    </a:lnL>
                    <a:lnR w="9525" cap="flat" cmpd="sng" algn="ctr">
                      <a:solidFill>
                        <a:srgbClr val="9FB8CD"/>
                      </a:solidFill>
                      <a:prstDash val="solid"/>
                      <a:round/>
                      <a:headEnd type="none" w="med" len="med"/>
                      <a:tailEnd type="none" w="med" len="med"/>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pic>
        <p:nvPicPr>
          <p:cNvPr id="8" name="Picture 6" descr="\\Backupserver\d drive\official_backup_priyanka\Admin\logo\praja new 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0152" y="6310312"/>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25732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normAutofit/>
          </a:bodyPr>
          <a:lstStyle/>
          <a:p>
            <a:pPr algn="ctr" eaLnBrk="1" hangingPunct="1"/>
            <a:r>
              <a:rPr lang="en-US" sz="3200" b="1" dirty="0" smtClean="0">
                <a:latin typeface="Bookman Old Style" pitchFamily="18" charset="0"/>
                <a:ea typeface="ＭＳ Ｐゴシック"/>
                <a:cs typeface="ＭＳ Ｐゴシック"/>
              </a:rPr>
              <a:t>Parameters for Rating MLAs (4/4)</a:t>
            </a:r>
          </a:p>
        </p:txBody>
      </p:sp>
      <p:sp>
        <p:nvSpPr>
          <p:cNvPr id="20483"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a:cs typeface="ＭＳ Ｐゴシック"/>
              </a:defRPr>
            </a:lvl1pPr>
            <a:lvl2pPr marL="742950" indent="-285750" eaLnBrk="0" hangingPunct="0">
              <a:defRPr>
                <a:solidFill>
                  <a:schemeClr val="tx1"/>
                </a:solidFill>
                <a:latin typeface="Arial" pitchFamily="34" charset="0"/>
                <a:ea typeface="ＭＳ Ｐゴシック"/>
                <a:cs typeface="ＭＳ Ｐゴシック"/>
              </a:defRPr>
            </a:lvl2pPr>
            <a:lvl3pPr marL="1143000" indent="-228600" eaLnBrk="0" hangingPunct="0">
              <a:defRPr>
                <a:solidFill>
                  <a:schemeClr val="tx1"/>
                </a:solidFill>
                <a:latin typeface="Arial" pitchFamily="34" charset="0"/>
                <a:ea typeface="ＭＳ Ｐゴシック"/>
                <a:cs typeface="ＭＳ Ｐゴシック"/>
              </a:defRPr>
            </a:lvl3pPr>
            <a:lvl4pPr marL="1600200" indent="-228600" eaLnBrk="0" hangingPunct="0">
              <a:defRPr>
                <a:solidFill>
                  <a:schemeClr val="tx1"/>
                </a:solidFill>
                <a:latin typeface="Arial" pitchFamily="34" charset="0"/>
                <a:ea typeface="ＭＳ Ｐゴシック"/>
                <a:cs typeface="ＭＳ Ｐゴシック"/>
              </a:defRPr>
            </a:lvl4pPr>
            <a:lvl5pPr marL="2057400" indent="-228600" eaLnBrk="0" hangingPunct="0">
              <a:defRPr>
                <a:solidFill>
                  <a:schemeClr val="tx1"/>
                </a:solidFill>
                <a:latin typeface="Arial" pitchFamily="34" charset="0"/>
                <a:ea typeface="ＭＳ Ｐゴシック"/>
                <a:cs typeface="ＭＳ Ｐゴシック"/>
              </a:defRPr>
            </a:lvl5pPr>
            <a:lvl6pPr marL="2514600" indent="-228600" eaLnBrk="0" fontAlgn="base" hangingPunct="0">
              <a:spcBef>
                <a:spcPct val="0"/>
              </a:spcBef>
              <a:spcAft>
                <a:spcPct val="0"/>
              </a:spcAft>
              <a:defRPr>
                <a:solidFill>
                  <a:schemeClr val="tx1"/>
                </a:solidFill>
                <a:latin typeface="Arial" pitchFamily="34" charset="0"/>
                <a:ea typeface="ＭＳ Ｐゴシック"/>
                <a:cs typeface="ＭＳ Ｐゴシック"/>
              </a:defRPr>
            </a:lvl6pPr>
            <a:lvl7pPr marL="2971800" indent="-228600" eaLnBrk="0" fontAlgn="base" hangingPunct="0">
              <a:spcBef>
                <a:spcPct val="0"/>
              </a:spcBef>
              <a:spcAft>
                <a:spcPct val="0"/>
              </a:spcAft>
              <a:defRPr>
                <a:solidFill>
                  <a:schemeClr val="tx1"/>
                </a:solidFill>
                <a:latin typeface="Arial" pitchFamily="34" charset="0"/>
                <a:ea typeface="ＭＳ Ｐゴシック"/>
                <a:cs typeface="ＭＳ Ｐゴシック"/>
              </a:defRPr>
            </a:lvl7pPr>
            <a:lvl8pPr marL="3429000" indent="-228600" eaLnBrk="0" fontAlgn="base" hangingPunct="0">
              <a:spcBef>
                <a:spcPct val="0"/>
              </a:spcBef>
              <a:spcAft>
                <a:spcPct val="0"/>
              </a:spcAft>
              <a:defRPr>
                <a:solidFill>
                  <a:schemeClr val="tx1"/>
                </a:solidFill>
                <a:latin typeface="Arial" pitchFamily="34" charset="0"/>
                <a:ea typeface="ＭＳ Ｐゴシック"/>
                <a:cs typeface="ＭＳ Ｐゴシック"/>
              </a:defRPr>
            </a:lvl8pPr>
            <a:lvl9pPr marL="3886200" indent="-228600" eaLnBrk="0" fontAlgn="base" hangingPunct="0">
              <a:spcBef>
                <a:spcPct val="0"/>
              </a:spcBef>
              <a:spcAft>
                <a:spcPct val="0"/>
              </a:spcAft>
              <a:defRPr>
                <a:solidFill>
                  <a:schemeClr val="tx1"/>
                </a:solidFill>
                <a:latin typeface="Arial" pitchFamily="34" charset="0"/>
                <a:ea typeface="ＭＳ Ｐゴシック"/>
                <a:cs typeface="ＭＳ Ｐゴシック"/>
              </a:defRPr>
            </a:lvl9pPr>
          </a:lstStyle>
          <a:p>
            <a:pPr eaLnBrk="1" hangingPunct="1"/>
            <a:fld id="{97C5ED6E-DD63-435E-94D7-91FAD6C861E6}" type="slidenum">
              <a:rPr lang="en-US">
                <a:solidFill>
                  <a:schemeClr val="tx1">
                    <a:tint val="75000"/>
                  </a:schemeClr>
                </a:solidFill>
                <a:latin typeface="+mn-lt"/>
                <a:ea typeface="+mn-ea"/>
                <a:cs typeface="+mn-cs"/>
              </a:rPr>
              <a:pPr eaLnBrk="1" hangingPunct="1"/>
              <a:t>7</a:t>
            </a:fld>
            <a:endParaRPr lang="en-US" dirty="0">
              <a:solidFill>
                <a:schemeClr val="tx1">
                  <a:tint val="75000"/>
                </a:schemeClr>
              </a:solidFill>
              <a:latin typeface="+mn-lt"/>
              <a:ea typeface="+mn-ea"/>
              <a:cs typeface="+mn-cs"/>
            </a:endParaRPr>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1113500942"/>
              </p:ext>
            </p:extLst>
          </p:nvPr>
        </p:nvGraphicFramePr>
        <p:xfrm>
          <a:off x="457200" y="1676400"/>
          <a:ext cx="8229600" cy="3054350"/>
        </p:xfrm>
        <a:graphic>
          <a:graphicData uri="http://schemas.openxmlformats.org/drawingml/2006/table">
            <a:tbl>
              <a:tblPr/>
              <a:tblGrid>
                <a:gridCol w="72390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tblGrid>
              <a:tr h="371552">
                <a:tc gridSpan="2">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Gill Sans MT" charset="0"/>
                          <a:ea typeface="ＭＳ Ｐゴシック" charset="-128"/>
                        </a:rPr>
                        <a:t>                                         Perception Parameter                                   (Marks)</a:t>
                      </a:r>
                    </a:p>
                  </a:txBody>
                  <a:tcPr marT="45730" marB="45730" horzOverflow="overflow">
                    <a:lnL w="9525" cap="flat" cmpd="sng" algn="ctr">
                      <a:solidFill>
                        <a:srgbClr val="9FB8CD"/>
                      </a:solidFill>
                      <a:prstDash val="solid"/>
                      <a:round/>
                      <a:headEnd type="none" w="med" len="med"/>
                      <a:tailEnd type="none" w="med" len="med"/>
                    </a:lnL>
                    <a:lnR w="9525" cap="flat" cmpd="sng" algn="ctr">
                      <a:solidFill>
                        <a:srgbClr val="9FB8CD"/>
                      </a:solidFill>
                      <a:prstDash val="solid"/>
                      <a:round/>
                      <a:headEnd type="none" w="med" len="med"/>
                      <a:tailEnd type="none" w="med" len="med"/>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solidFill>
                      <a:srgbClr val="9FB8CD"/>
                    </a:solidFill>
                  </a:tcPr>
                </a:tc>
                <a:tc hMerge="1">
                  <a:txBody>
                    <a:bodyPr/>
                    <a:lstStyle/>
                    <a:p>
                      <a:endParaRPr lang="en-US"/>
                    </a:p>
                  </a:txBody>
                  <a:tcPr/>
                </a:tc>
                <a:extLst>
                  <a:ext uri="{0D108BD9-81ED-4DB2-BD59-A6C34878D82A}">
                    <a16:rowId xmlns:a16="http://schemas.microsoft.com/office/drawing/2014/main" val="10000"/>
                  </a:ext>
                </a:extLst>
              </a:tr>
              <a:tr h="609727">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Gill Sans MT" charset="0"/>
                          <a:ea typeface="ＭＳ Ｐゴシック" charset="-128"/>
                        </a:rPr>
                        <a:t>Perception of Public Services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Gill Sans MT" charset="0"/>
                          <a:ea typeface="ＭＳ Ｐゴシック" charset="-128"/>
                        </a:rPr>
                        <a:t>Score on Public Services</a:t>
                      </a:r>
                      <a:endParaRPr kumimoji="0" lang="en-US" sz="1600" b="1" i="0" u="none" strike="noStrike" cap="none" normalizeH="0" baseline="0" smtClean="0">
                        <a:ln>
                          <a:noFill/>
                        </a:ln>
                        <a:solidFill>
                          <a:schemeClr val="tx1"/>
                        </a:solidFill>
                        <a:effectLst/>
                        <a:latin typeface="Gill Sans MT" charset="0"/>
                        <a:ea typeface="ＭＳ Ｐゴシック" charset="-128"/>
                      </a:endParaRPr>
                    </a:p>
                  </a:txBody>
                  <a:tcPr marT="45730" marB="45730" horzOverflow="overflow">
                    <a:lnL w="9525" cap="flat" cmpd="sng" algn="ctr">
                      <a:solidFill>
                        <a:srgbClr val="9FB8CD"/>
                      </a:solidFill>
                      <a:prstDash val="solid"/>
                      <a:round/>
                      <a:headEnd type="none" w="med" len="med"/>
                      <a:tailEnd type="none" w="med" len="med"/>
                    </a:lnL>
                    <a:lnR>
                      <a:noFill/>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Gill Sans MT" charset="0"/>
                          <a:ea typeface="ＭＳ Ｐゴシック" charset="-128"/>
                        </a:rPr>
                        <a:t>20</a:t>
                      </a:r>
                    </a:p>
                  </a:txBody>
                  <a:tcPr marT="45730" marB="45730" horzOverflow="overflow">
                    <a:lnL>
                      <a:noFill/>
                    </a:lnL>
                    <a:lnR w="9525" cap="flat" cmpd="sng" algn="ctr">
                      <a:solidFill>
                        <a:srgbClr val="9FB8CD"/>
                      </a:solidFill>
                      <a:prstDash val="solid"/>
                      <a:round/>
                      <a:headEnd type="none" w="med" len="med"/>
                      <a:tailEnd type="none" w="med" len="med"/>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3617">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Gill Sans MT" charset="0"/>
                          <a:ea typeface="ＭＳ Ｐゴシック" charset="-128"/>
                        </a:rPr>
                        <a:t>Awareness &amp; Accessibility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Gill Sans MT" charset="0"/>
                          <a:ea typeface="ＭＳ Ｐゴシック" charset="-128"/>
                        </a:rPr>
                        <a:t>Score on Awareness amongst people about their representative, their political party and ease of access to the representative</a:t>
                      </a:r>
                      <a:endParaRPr kumimoji="0" lang="en-US" sz="1400" b="0" i="0" u="none" strike="noStrike" cap="none" normalizeH="0" baseline="0" smtClean="0">
                        <a:ln>
                          <a:noFill/>
                        </a:ln>
                        <a:solidFill>
                          <a:schemeClr val="tx1"/>
                        </a:solidFill>
                        <a:effectLst/>
                        <a:latin typeface="Gill Sans MT" charset="0"/>
                        <a:ea typeface="ＭＳ Ｐゴシック" charset="-128"/>
                      </a:endParaRPr>
                    </a:p>
                  </a:txBody>
                  <a:tcPr marT="45730" marB="45730" horzOverflow="overflow">
                    <a:lnL w="9525" cap="flat" cmpd="sng" algn="ctr">
                      <a:solidFill>
                        <a:srgbClr val="9FB8CD"/>
                      </a:solidFill>
                      <a:prstDash val="solid"/>
                      <a:round/>
                      <a:headEnd type="none" w="med" len="med"/>
                      <a:tailEnd type="none" w="med" len="med"/>
                    </a:lnL>
                    <a:lnR>
                      <a:noFill/>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Gill Sans MT" charset="0"/>
                          <a:ea typeface="ＭＳ Ｐゴシック" charset="-128"/>
                        </a:rPr>
                        <a:t>6</a:t>
                      </a:r>
                    </a:p>
                  </a:txBody>
                  <a:tcPr marT="45730" marB="45730" horzOverflow="overflow">
                    <a:lnL>
                      <a:noFill/>
                    </a:lnL>
                    <a:lnR w="9525" cap="flat" cmpd="sng" algn="ctr">
                      <a:solidFill>
                        <a:srgbClr val="9FB8CD"/>
                      </a:solidFill>
                      <a:prstDash val="solid"/>
                      <a:round/>
                      <a:headEnd type="none" w="med" len="med"/>
                      <a:tailEnd type="none" w="med" len="med"/>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09727">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Gill Sans MT" charset="0"/>
                          <a:ea typeface="ＭＳ Ｐゴシック" charset="-128"/>
                        </a:rPr>
                        <a:t>Corruption Index</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Gill Sans MT" charset="0"/>
                          <a:ea typeface="ＭＳ Ｐゴシック" charset="-128"/>
                        </a:rPr>
                        <a:t>Score on perceived personal corruption of the representative</a:t>
                      </a:r>
                    </a:p>
                  </a:txBody>
                  <a:tcPr marT="45730" marB="45730" horzOverflow="overflow">
                    <a:lnL w="9525" cap="flat" cmpd="sng" algn="ctr">
                      <a:solidFill>
                        <a:srgbClr val="9FB8CD"/>
                      </a:solidFill>
                      <a:prstDash val="solid"/>
                      <a:round/>
                      <a:headEnd type="none" w="med" len="med"/>
                      <a:tailEnd type="none" w="med" len="med"/>
                    </a:lnL>
                    <a:lnR>
                      <a:noFill/>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Gill Sans MT" charset="0"/>
                          <a:ea typeface="ＭＳ Ｐゴシック" charset="-128"/>
                        </a:rPr>
                        <a:t>10</a:t>
                      </a:r>
                    </a:p>
                  </a:txBody>
                  <a:tcPr marT="45730" marB="45730" horzOverflow="overflow">
                    <a:lnL>
                      <a:noFill/>
                    </a:lnL>
                    <a:lnR w="9525" cap="flat" cmpd="sng" algn="ctr">
                      <a:solidFill>
                        <a:srgbClr val="9FB8CD"/>
                      </a:solidFill>
                      <a:prstDash val="solid"/>
                      <a:round/>
                      <a:headEnd type="none" w="med" len="med"/>
                      <a:tailEnd type="none" w="med" len="med"/>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09727">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Gill Sans MT" charset="0"/>
                          <a:ea typeface="ＭＳ Ｐゴシック" charset="-128"/>
                        </a:rPr>
                        <a:t>Broad Measures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Gill Sans MT" charset="0"/>
                          <a:ea typeface="ＭＳ Ｐゴシック" charset="-128"/>
                        </a:rPr>
                        <a:t>Score on overall satisfaction and improvement in quality of life</a:t>
                      </a:r>
                      <a:endParaRPr kumimoji="0" lang="en-US" sz="1400" b="0" i="0" u="none" strike="noStrike" cap="none" normalizeH="0" baseline="0" dirty="0" smtClean="0">
                        <a:ln>
                          <a:noFill/>
                        </a:ln>
                        <a:solidFill>
                          <a:schemeClr val="tx1"/>
                        </a:solidFill>
                        <a:effectLst/>
                        <a:latin typeface="Gill Sans MT" charset="0"/>
                        <a:ea typeface="ＭＳ Ｐゴシック" charset="-128"/>
                      </a:endParaRPr>
                    </a:p>
                  </a:txBody>
                  <a:tcPr marT="45730" marB="45730" horzOverflow="overflow">
                    <a:lnL w="9525" cap="flat" cmpd="sng" algn="ctr">
                      <a:solidFill>
                        <a:srgbClr val="9FB8CD"/>
                      </a:solidFill>
                      <a:prstDash val="solid"/>
                      <a:round/>
                      <a:headEnd type="none" w="med" len="med"/>
                      <a:tailEnd type="none" w="med" len="med"/>
                    </a:lnL>
                    <a:lnR>
                      <a:noFill/>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Gill Sans MT"/>
                        </a:defRPr>
                      </a:lvl1pPr>
                      <a:lvl2pPr marL="457200" algn="l" defTabSz="914400" rtl="0" eaLnBrk="1" latinLnBrk="0" hangingPunct="1">
                        <a:defRPr sz="1800" kern="1200">
                          <a:solidFill>
                            <a:schemeClr val="tx1"/>
                          </a:solidFill>
                          <a:latin typeface="Gill Sans MT"/>
                        </a:defRPr>
                      </a:lvl2pPr>
                      <a:lvl3pPr marL="914400" algn="l" defTabSz="914400" rtl="0" eaLnBrk="1" latinLnBrk="0" hangingPunct="1">
                        <a:defRPr sz="1800" kern="1200">
                          <a:solidFill>
                            <a:schemeClr val="tx1"/>
                          </a:solidFill>
                          <a:latin typeface="Gill Sans MT"/>
                        </a:defRPr>
                      </a:lvl3pPr>
                      <a:lvl4pPr marL="1371600" algn="l" defTabSz="914400" rtl="0" eaLnBrk="1" latinLnBrk="0" hangingPunct="1">
                        <a:defRPr sz="1800" kern="1200">
                          <a:solidFill>
                            <a:schemeClr val="tx1"/>
                          </a:solidFill>
                          <a:latin typeface="Gill Sans MT"/>
                        </a:defRPr>
                      </a:lvl4pPr>
                      <a:lvl5pPr marL="1828800" algn="l" defTabSz="914400" rtl="0" eaLnBrk="1" latinLnBrk="0" hangingPunct="1">
                        <a:defRPr sz="1800" kern="1200">
                          <a:solidFill>
                            <a:schemeClr val="tx1"/>
                          </a:solidFill>
                          <a:latin typeface="Gill Sans MT"/>
                        </a:defRPr>
                      </a:lvl5pPr>
                      <a:lvl6pPr marL="2286000" algn="l" defTabSz="914400" rtl="0" eaLnBrk="1" latinLnBrk="0" hangingPunct="1">
                        <a:defRPr sz="1800" kern="1200">
                          <a:solidFill>
                            <a:schemeClr val="tx1"/>
                          </a:solidFill>
                          <a:latin typeface="Gill Sans MT"/>
                        </a:defRPr>
                      </a:lvl6pPr>
                      <a:lvl7pPr marL="2743200" algn="l" defTabSz="914400" rtl="0" eaLnBrk="1" latinLnBrk="0" hangingPunct="1">
                        <a:defRPr sz="1800" kern="1200">
                          <a:solidFill>
                            <a:schemeClr val="tx1"/>
                          </a:solidFill>
                          <a:latin typeface="Gill Sans MT"/>
                        </a:defRPr>
                      </a:lvl7pPr>
                      <a:lvl8pPr marL="3200400" algn="l" defTabSz="914400" rtl="0" eaLnBrk="1" latinLnBrk="0" hangingPunct="1">
                        <a:defRPr sz="1800" kern="1200">
                          <a:solidFill>
                            <a:schemeClr val="tx1"/>
                          </a:solidFill>
                          <a:latin typeface="Gill Sans MT"/>
                        </a:defRPr>
                      </a:lvl8pPr>
                      <a:lvl9pPr marL="3657600" algn="l" defTabSz="914400" rtl="0" eaLnBrk="1" latinLnBrk="0" hangingPunct="1">
                        <a:defRPr sz="1800" kern="1200">
                          <a:solidFill>
                            <a:schemeClr val="tx1"/>
                          </a:solidFill>
                          <a:latin typeface="Gill Sans MT"/>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Gill Sans MT" charset="0"/>
                          <a:ea typeface="ＭＳ Ｐゴシック" charset="-128"/>
                        </a:rPr>
                        <a:t>4</a:t>
                      </a:r>
                    </a:p>
                  </a:txBody>
                  <a:tcPr marT="45730" marB="45730" horzOverflow="overflow">
                    <a:lnL>
                      <a:noFill/>
                    </a:lnL>
                    <a:lnR w="9525" cap="flat" cmpd="sng" algn="ctr">
                      <a:solidFill>
                        <a:srgbClr val="9FB8CD"/>
                      </a:solidFill>
                      <a:prstDash val="solid"/>
                      <a:round/>
                      <a:headEnd type="none" w="med" len="med"/>
                      <a:tailEnd type="none" w="med" len="med"/>
                    </a:lnR>
                    <a:lnT w="9525" cap="flat" cmpd="sng" algn="ctr">
                      <a:solidFill>
                        <a:srgbClr val="9FB8CD"/>
                      </a:solidFill>
                      <a:prstDash val="solid"/>
                      <a:round/>
                      <a:headEnd type="none" w="med" len="med"/>
                      <a:tailEnd type="none" w="med" len="med"/>
                    </a:lnT>
                    <a:lnB w="9525" cap="flat" cmpd="sng" algn="ctr">
                      <a:solidFill>
                        <a:srgbClr val="9FB8C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pic>
        <p:nvPicPr>
          <p:cNvPr id="8" name="Picture 6" descr="\\Backupserver\d drive\official_backup_priyanka\Admin\logo\praja new 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0152" y="6310312"/>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76897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26" y="284730"/>
            <a:ext cx="8937172" cy="553470"/>
          </a:xfrm>
        </p:spPr>
        <p:txBody>
          <a:bodyPr>
            <a:noAutofit/>
          </a:bodyPr>
          <a:lstStyle/>
          <a:p>
            <a:pPr algn="ctr"/>
            <a:r>
              <a:rPr lang="en-US" sz="2400" b="1" dirty="0">
                <a:latin typeface="Bookman Old Style" pitchFamily="18" charset="0"/>
              </a:rPr>
              <a:t>No. of Questions </a:t>
            </a:r>
            <a:r>
              <a:rPr lang="en-US" sz="2400" b="1" dirty="0" smtClean="0">
                <a:latin typeface="Bookman Old Style" pitchFamily="18" charset="0"/>
              </a:rPr>
              <a:t>Asked by 32 MLAs</a:t>
            </a:r>
            <a:endParaRPr lang="en-IN" sz="2400" dirty="0"/>
          </a:p>
        </p:txBody>
      </p:sp>
      <p:pic>
        <p:nvPicPr>
          <p:cNvPr id="4" name="Picture 6" descr="\\Backupserver\d drive\official_backup_priyanka\Admin\logo\praja new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152" y="6310312"/>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968828" y="5522893"/>
            <a:ext cx="7391400" cy="954107"/>
          </a:xfrm>
          <a:prstGeom prst="rect">
            <a:avLst/>
          </a:prstGeom>
          <a:noFill/>
        </p:spPr>
        <p:txBody>
          <a:bodyPr wrap="square" rtlCol="0">
            <a:spAutoFit/>
          </a:bodyPr>
          <a:lstStyle/>
          <a:p>
            <a:pPr algn="just"/>
            <a:r>
              <a:rPr lang="en-IN" sz="1400" dirty="0" smtClean="0"/>
              <a:t>Period covered in Report Cards – </a:t>
            </a:r>
            <a:r>
              <a:rPr lang="en-IN" sz="1400" b="1" u="sng" dirty="0" smtClean="0"/>
              <a:t>2011</a:t>
            </a:r>
            <a:r>
              <a:rPr lang="en-IN" sz="1400" dirty="0" smtClean="0"/>
              <a:t>: Winter’09, Budget’10 &amp; Monsoon’10; </a:t>
            </a:r>
            <a:r>
              <a:rPr lang="en-IN" sz="1400" b="1" u="sng" dirty="0" smtClean="0"/>
              <a:t>2012:</a:t>
            </a:r>
            <a:r>
              <a:rPr lang="en-IN" sz="1400" b="1" dirty="0" smtClean="0"/>
              <a:t> </a:t>
            </a:r>
            <a:r>
              <a:rPr lang="en-IN" sz="1400" dirty="0" smtClean="0"/>
              <a:t>Winter’10, Budget’11 &amp; Monsoon’11; </a:t>
            </a:r>
            <a:r>
              <a:rPr lang="en-IN" sz="1400" b="1" u="sng" dirty="0" smtClean="0"/>
              <a:t>2013:</a:t>
            </a:r>
            <a:r>
              <a:rPr lang="en-IN" sz="1400" dirty="0" smtClean="0"/>
              <a:t> Winter’11, Budget’12 &amp; Monsoon’12; </a:t>
            </a:r>
            <a:r>
              <a:rPr lang="en-IN" sz="1400" b="1" u="sng" dirty="0" smtClean="0"/>
              <a:t>2014:</a:t>
            </a:r>
            <a:r>
              <a:rPr lang="en-IN" sz="1400" dirty="0" smtClean="0"/>
              <a:t> Winter’12, Budget’13, Monsoon’13 &amp; Winter’13; </a:t>
            </a:r>
            <a:r>
              <a:rPr lang="en-IN" sz="1400" b="1" u="sng" dirty="0" smtClean="0"/>
              <a:t>2016:</a:t>
            </a:r>
            <a:r>
              <a:rPr lang="en-IN" sz="1400" dirty="0" smtClean="0"/>
              <a:t> Winter’14, Budget’15 &amp; Monsoon’15; </a:t>
            </a:r>
            <a:r>
              <a:rPr lang="en-IN" sz="1400" b="1" u="sng" dirty="0" smtClean="0"/>
              <a:t>2017:</a:t>
            </a:r>
            <a:r>
              <a:rPr lang="en-IN" sz="1400" dirty="0" smtClean="0"/>
              <a:t> Winter’15, Budget’16 &amp; Monsoon’16; and </a:t>
            </a:r>
            <a:r>
              <a:rPr lang="en-IN" sz="1400" b="1" u="sng" dirty="0" smtClean="0"/>
              <a:t>2018:</a:t>
            </a:r>
            <a:r>
              <a:rPr lang="en-IN" sz="1400" dirty="0" smtClean="0"/>
              <a:t> Winter’16, Budget’17, GST’17 &amp; Monsoon’17.</a:t>
            </a:r>
            <a:endParaRPr lang="en-IN" sz="1400" dirty="0"/>
          </a:p>
        </p:txBody>
      </p:sp>
      <p:sp>
        <p:nvSpPr>
          <p:cNvPr id="6" name="Slide Number Placeholder 6"/>
          <p:cNvSpPr>
            <a:spLocks noGrp="1"/>
          </p:cNvSpPr>
          <p:nvPr>
            <p:ph type="sldNum" sz="quarter" idx="12"/>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a:cs typeface="ＭＳ Ｐゴシック"/>
              </a:defRPr>
            </a:lvl1pPr>
            <a:lvl2pPr marL="742950" indent="-285750" eaLnBrk="0" hangingPunct="0">
              <a:defRPr>
                <a:solidFill>
                  <a:schemeClr val="tx1"/>
                </a:solidFill>
                <a:latin typeface="Arial" pitchFamily="34" charset="0"/>
                <a:ea typeface="ＭＳ Ｐゴシック"/>
                <a:cs typeface="ＭＳ Ｐゴシック"/>
              </a:defRPr>
            </a:lvl2pPr>
            <a:lvl3pPr marL="1143000" indent="-228600" eaLnBrk="0" hangingPunct="0">
              <a:defRPr>
                <a:solidFill>
                  <a:schemeClr val="tx1"/>
                </a:solidFill>
                <a:latin typeface="Arial" pitchFamily="34" charset="0"/>
                <a:ea typeface="ＭＳ Ｐゴシック"/>
                <a:cs typeface="ＭＳ Ｐゴシック"/>
              </a:defRPr>
            </a:lvl3pPr>
            <a:lvl4pPr marL="1600200" indent="-228600" eaLnBrk="0" hangingPunct="0">
              <a:defRPr>
                <a:solidFill>
                  <a:schemeClr val="tx1"/>
                </a:solidFill>
                <a:latin typeface="Arial" pitchFamily="34" charset="0"/>
                <a:ea typeface="ＭＳ Ｐゴシック"/>
                <a:cs typeface="ＭＳ Ｐゴシック"/>
              </a:defRPr>
            </a:lvl4pPr>
            <a:lvl5pPr marL="2057400" indent="-228600" eaLnBrk="0" hangingPunct="0">
              <a:defRPr>
                <a:solidFill>
                  <a:schemeClr val="tx1"/>
                </a:solidFill>
                <a:latin typeface="Arial" pitchFamily="34" charset="0"/>
                <a:ea typeface="ＭＳ Ｐゴシック"/>
                <a:cs typeface="ＭＳ Ｐゴシック"/>
              </a:defRPr>
            </a:lvl5pPr>
            <a:lvl6pPr marL="2514600" indent="-228600" eaLnBrk="0" fontAlgn="base" hangingPunct="0">
              <a:spcBef>
                <a:spcPct val="0"/>
              </a:spcBef>
              <a:spcAft>
                <a:spcPct val="0"/>
              </a:spcAft>
              <a:defRPr>
                <a:solidFill>
                  <a:schemeClr val="tx1"/>
                </a:solidFill>
                <a:latin typeface="Arial" pitchFamily="34" charset="0"/>
                <a:ea typeface="ＭＳ Ｐゴシック"/>
                <a:cs typeface="ＭＳ Ｐゴシック"/>
              </a:defRPr>
            </a:lvl6pPr>
            <a:lvl7pPr marL="2971800" indent="-228600" eaLnBrk="0" fontAlgn="base" hangingPunct="0">
              <a:spcBef>
                <a:spcPct val="0"/>
              </a:spcBef>
              <a:spcAft>
                <a:spcPct val="0"/>
              </a:spcAft>
              <a:defRPr>
                <a:solidFill>
                  <a:schemeClr val="tx1"/>
                </a:solidFill>
                <a:latin typeface="Arial" pitchFamily="34" charset="0"/>
                <a:ea typeface="ＭＳ Ｐゴシック"/>
                <a:cs typeface="ＭＳ Ｐゴシック"/>
              </a:defRPr>
            </a:lvl7pPr>
            <a:lvl8pPr marL="3429000" indent="-228600" eaLnBrk="0" fontAlgn="base" hangingPunct="0">
              <a:spcBef>
                <a:spcPct val="0"/>
              </a:spcBef>
              <a:spcAft>
                <a:spcPct val="0"/>
              </a:spcAft>
              <a:defRPr>
                <a:solidFill>
                  <a:schemeClr val="tx1"/>
                </a:solidFill>
                <a:latin typeface="Arial" pitchFamily="34" charset="0"/>
                <a:ea typeface="ＭＳ Ｐゴシック"/>
                <a:cs typeface="ＭＳ Ｐゴシック"/>
              </a:defRPr>
            </a:lvl8pPr>
            <a:lvl9pPr marL="3886200" indent="-228600" eaLnBrk="0" fontAlgn="base" hangingPunct="0">
              <a:spcBef>
                <a:spcPct val="0"/>
              </a:spcBef>
              <a:spcAft>
                <a:spcPct val="0"/>
              </a:spcAft>
              <a:defRPr>
                <a:solidFill>
                  <a:schemeClr val="tx1"/>
                </a:solidFill>
                <a:latin typeface="Arial" pitchFamily="34" charset="0"/>
                <a:ea typeface="ＭＳ Ｐゴシック"/>
                <a:cs typeface="ＭＳ Ｐゴシック"/>
              </a:defRPr>
            </a:lvl9pPr>
          </a:lstStyle>
          <a:p>
            <a:pPr eaLnBrk="1" hangingPunct="1"/>
            <a:r>
              <a:rPr lang="en-US" dirty="0" smtClean="0">
                <a:solidFill>
                  <a:schemeClr val="tx1">
                    <a:tint val="75000"/>
                  </a:schemeClr>
                </a:solidFill>
                <a:latin typeface="+mn-lt"/>
                <a:ea typeface="+mn-ea"/>
                <a:cs typeface="+mn-cs"/>
              </a:rPr>
              <a:t>8</a:t>
            </a:r>
            <a:endParaRPr lang="en-US" dirty="0">
              <a:solidFill>
                <a:schemeClr val="tx1">
                  <a:tint val="75000"/>
                </a:schemeClr>
              </a:solidFill>
              <a:latin typeface="+mn-lt"/>
              <a:ea typeface="+mn-ea"/>
              <a:cs typeface="+mn-cs"/>
            </a:endParaRPr>
          </a:p>
        </p:txBody>
      </p:sp>
      <p:pic>
        <p:nvPicPr>
          <p:cNvPr id="7" name="Picture 6"/>
          <p:cNvPicPr>
            <a:picLocks noChangeAspect="1"/>
          </p:cNvPicPr>
          <p:nvPr/>
        </p:nvPicPr>
        <p:blipFill>
          <a:blip r:embed="rId3"/>
          <a:stretch>
            <a:fillRect/>
          </a:stretch>
        </p:blipFill>
        <p:spPr>
          <a:xfrm>
            <a:off x="990600" y="914400"/>
            <a:ext cx="7369628" cy="4459936"/>
          </a:xfrm>
          <a:prstGeom prst="rect">
            <a:avLst/>
          </a:prstGeom>
          <a:ln w="12700">
            <a:solidFill>
              <a:schemeClr val="tx1"/>
            </a:solidFill>
          </a:ln>
        </p:spPr>
      </p:pic>
    </p:spTree>
    <p:extLst>
      <p:ext uri="{BB962C8B-B14F-4D97-AF65-F5344CB8AC3E}">
        <p14:creationId xmlns:p14="http://schemas.microsoft.com/office/powerpoint/2010/main" val="26182858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315200" cy="639762"/>
          </a:xfrm>
        </p:spPr>
        <p:txBody>
          <a:bodyPr>
            <a:normAutofit/>
          </a:bodyPr>
          <a:lstStyle/>
          <a:p>
            <a:r>
              <a:rPr lang="en-IN" sz="2400" b="1" dirty="0">
                <a:latin typeface="Bookman Old Style" pitchFamily="18" charset="0"/>
              </a:rPr>
              <a:t>Average </a:t>
            </a:r>
            <a:r>
              <a:rPr lang="en-IN" sz="2400" b="1" dirty="0" smtClean="0">
                <a:latin typeface="Bookman Old Style" pitchFamily="18" charset="0"/>
              </a:rPr>
              <a:t>Number </a:t>
            </a:r>
            <a:r>
              <a:rPr lang="en-IN" sz="2400" b="1" dirty="0">
                <a:latin typeface="Bookman Old Style" pitchFamily="18" charset="0"/>
              </a:rPr>
              <a:t>of Question Asked by MLAs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865293932"/>
              </p:ext>
            </p:extLst>
          </p:nvPr>
        </p:nvGraphicFramePr>
        <p:xfrm>
          <a:off x="838200" y="5715000"/>
          <a:ext cx="7391401" cy="952500"/>
        </p:xfrm>
        <a:graphic>
          <a:graphicData uri="http://schemas.openxmlformats.org/drawingml/2006/table">
            <a:tbl>
              <a:tblPr>
                <a:tableStyleId>{5940675A-B579-460E-94D1-54222C63F5DA}</a:tableStyleId>
              </a:tblPr>
              <a:tblGrid>
                <a:gridCol w="2410625">
                  <a:extLst>
                    <a:ext uri="{9D8B030D-6E8A-4147-A177-3AD203B41FA5}">
                      <a16:colId xmlns:a16="http://schemas.microsoft.com/office/drawing/2014/main" val="1706919737"/>
                    </a:ext>
                  </a:extLst>
                </a:gridCol>
                <a:gridCol w="1949770">
                  <a:extLst>
                    <a:ext uri="{9D8B030D-6E8A-4147-A177-3AD203B41FA5}">
                      <a16:colId xmlns:a16="http://schemas.microsoft.com/office/drawing/2014/main" val="3487239328"/>
                    </a:ext>
                  </a:extLst>
                </a:gridCol>
                <a:gridCol w="3031006">
                  <a:extLst>
                    <a:ext uri="{9D8B030D-6E8A-4147-A177-3AD203B41FA5}">
                      <a16:colId xmlns:a16="http://schemas.microsoft.com/office/drawing/2014/main" val="3824712391"/>
                    </a:ext>
                  </a:extLst>
                </a:gridCol>
              </a:tblGrid>
              <a:tr h="381000">
                <a:tc>
                  <a:txBody>
                    <a:bodyPr/>
                    <a:lstStyle/>
                    <a:p>
                      <a:pPr algn="l" fontAlgn="b"/>
                      <a:r>
                        <a:rPr lang="en-IN" sz="1400" b="1" i="0" u="none" strike="noStrike" dirty="0" smtClean="0">
                          <a:solidFill>
                            <a:srgbClr val="000000"/>
                          </a:solidFill>
                          <a:effectLst/>
                          <a:latin typeface="Calibri" panose="020F0502020204030204" pitchFamily="34" charset="0"/>
                        </a:rPr>
                        <a:t>Term</a:t>
                      </a:r>
                      <a:endParaRPr lang="en-IN" sz="1400" b="1" i="0" u="none" strike="noStrike" dirty="0">
                        <a:solidFill>
                          <a:srgbClr val="000000"/>
                        </a:solidFill>
                        <a:effectLst/>
                        <a:latin typeface="Calibri" panose="020F0502020204030204" pitchFamily="34" charset="0"/>
                      </a:endParaRPr>
                    </a:p>
                  </a:txBody>
                  <a:tcPr marL="0" marR="0" marT="0" marB="0" anchor="b">
                    <a:solidFill>
                      <a:schemeClr val="bg1">
                        <a:lumMod val="75000"/>
                      </a:schemeClr>
                    </a:solidFill>
                  </a:tcPr>
                </a:tc>
                <a:tc>
                  <a:txBody>
                    <a:bodyPr/>
                    <a:lstStyle/>
                    <a:p>
                      <a:pPr algn="ctr" fontAlgn="ctr"/>
                      <a:r>
                        <a:rPr lang="en-IN" sz="1400" b="1" u="none" strike="noStrike" dirty="0">
                          <a:effectLst/>
                        </a:rPr>
                        <a:t>Ruling Party</a:t>
                      </a:r>
                      <a:endParaRPr lang="en-IN" sz="1400" b="1" i="0" u="none" strike="noStrike" dirty="0">
                        <a:solidFill>
                          <a:srgbClr val="000000"/>
                        </a:solidFill>
                        <a:effectLst/>
                        <a:latin typeface="Calibri" panose="020F0502020204030204" pitchFamily="34" charset="0"/>
                      </a:endParaRPr>
                    </a:p>
                  </a:txBody>
                  <a:tcPr marL="0" marR="0" marT="0" marB="0" anchor="ctr">
                    <a:solidFill>
                      <a:schemeClr val="bg1">
                        <a:lumMod val="75000"/>
                      </a:schemeClr>
                    </a:solidFill>
                  </a:tcPr>
                </a:tc>
                <a:tc>
                  <a:txBody>
                    <a:bodyPr/>
                    <a:lstStyle/>
                    <a:p>
                      <a:pPr algn="ctr" fontAlgn="ctr"/>
                      <a:r>
                        <a:rPr lang="en-IN" sz="1400" b="1" u="none" strike="noStrike" dirty="0">
                          <a:effectLst/>
                        </a:rPr>
                        <a:t>Opposition Party</a:t>
                      </a:r>
                      <a:endParaRPr lang="en-IN" sz="1400" b="1" i="0" u="none" strike="noStrike" dirty="0">
                        <a:solidFill>
                          <a:srgbClr val="000000"/>
                        </a:solidFill>
                        <a:effectLst/>
                        <a:latin typeface="Calibri" panose="020F0502020204030204" pitchFamily="34" charset="0"/>
                      </a:endParaRPr>
                    </a:p>
                  </a:txBody>
                  <a:tcPr marL="0" marR="0" marT="0" marB="0" anchor="ctr">
                    <a:solidFill>
                      <a:schemeClr val="bg1">
                        <a:lumMod val="75000"/>
                      </a:schemeClr>
                    </a:solidFill>
                  </a:tcPr>
                </a:tc>
                <a:extLst>
                  <a:ext uri="{0D108BD9-81ED-4DB2-BD59-A6C34878D82A}">
                    <a16:rowId xmlns:a16="http://schemas.microsoft.com/office/drawing/2014/main" val="2125732679"/>
                  </a:ext>
                </a:extLst>
              </a:tr>
              <a:tr h="266700">
                <a:tc>
                  <a:txBody>
                    <a:bodyPr/>
                    <a:lstStyle/>
                    <a:p>
                      <a:pPr algn="l" fontAlgn="ctr"/>
                      <a:r>
                        <a:rPr lang="en-IN" sz="1400" u="none" strike="noStrike" dirty="0">
                          <a:effectLst/>
                        </a:rPr>
                        <a:t>Last term</a:t>
                      </a:r>
                      <a:endParaRPr lang="en-IN" sz="1400" b="1" i="0" u="none" strike="noStrike" dirty="0">
                        <a:solidFill>
                          <a:srgbClr val="000000"/>
                        </a:solidFill>
                        <a:effectLst/>
                        <a:latin typeface="Calibri" panose="020F0502020204030204" pitchFamily="34" charset="0"/>
                      </a:endParaRPr>
                    </a:p>
                  </a:txBody>
                  <a:tcPr marL="0" marR="0" marT="0" marB="0" anchor="ctr"/>
                </a:tc>
                <a:tc>
                  <a:txBody>
                    <a:bodyPr/>
                    <a:lstStyle/>
                    <a:p>
                      <a:pPr algn="l" fontAlgn="b"/>
                      <a:r>
                        <a:rPr lang="en-IN" sz="1400" u="none" strike="noStrike">
                          <a:effectLst/>
                        </a:rPr>
                        <a:t> INC(14) + NCP(2) = 16</a:t>
                      </a:r>
                      <a:endParaRPr lang="en-IN" sz="14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sv-SE" sz="1400" u="none" strike="noStrike" dirty="0">
                          <a:effectLst/>
                        </a:rPr>
                        <a:t>BJP(5) + MNS(6) + SS(4) + SP(1) = 16</a:t>
                      </a:r>
                      <a:endParaRPr lang="sv-SE" sz="14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216265869"/>
                  </a:ext>
                </a:extLst>
              </a:tr>
              <a:tr h="304800">
                <a:tc>
                  <a:txBody>
                    <a:bodyPr/>
                    <a:lstStyle/>
                    <a:p>
                      <a:pPr algn="l" fontAlgn="ctr"/>
                      <a:r>
                        <a:rPr lang="en-IN" sz="1400" u="none" strike="noStrike">
                          <a:effectLst/>
                        </a:rPr>
                        <a:t>Current Term</a:t>
                      </a:r>
                      <a:endParaRPr lang="en-IN" sz="1400" b="1" i="0" u="none" strike="noStrike">
                        <a:solidFill>
                          <a:srgbClr val="000000"/>
                        </a:solidFill>
                        <a:effectLst/>
                        <a:latin typeface="Calibri" panose="020F0502020204030204" pitchFamily="34" charset="0"/>
                      </a:endParaRPr>
                    </a:p>
                  </a:txBody>
                  <a:tcPr marL="0" marR="0" marT="0" marB="0" anchor="ctr"/>
                </a:tc>
                <a:tc>
                  <a:txBody>
                    <a:bodyPr/>
                    <a:lstStyle/>
                    <a:p>
                      <a:pPr algn="l" fontAlgn="b"/>
                      <a:r>
                        <a:rPr lang="en-IN" sz="1400" u="none" strike="noStrike">
                          <a:effectLst/>
                        </a:rPr>
                        <a:t>BJP(12) + SS(13) = 25</a:t>
                      </a:r>
                      <a:endParaRPr lang="en-IN" sz="14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IN" sz="1400" u="none" strike="noStrike" dirty="0">
                          <a:effectLst/>
                        </a:rPr>
                        <a:t>INC(5) + SP(1) + AIMIM(1) = 7</a:t>
                      </a:r>
                      <a:endParaRPr lang="en-IN" sz="14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567617647"/>
                  </a:ext>
                </a:extLst>
              </a:tr>
            </a:tbl>
          </a:graphicData>
        </a:graphic>
      </p:graphicFrame>
      <p:pic>
        <p:nvPicPr>
          <p:cNvPr id="8" name="Picture 6" descr="\\Backupserver\d drive\official_backup_priyanka\Admin\logo\praja new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63246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a:picLocks noChangeAspect="1"/>
          </p:cNvPicPr>
          <p:nvPr/>
        </p:nvPicPr>
        <p:blipFill>
          <a:blip r:embed="rId3"/>
          <a:stretch>
            <a:fillRect/>
          </a:stretch>
        </p:blipFill>
        <p:spPr>
          <a:xfrm>
            <a:off x="838200" y="822094"/>
            <a:ext cx="7405255" cy="4664306"/>
          </a:xfrm>
          <a:prstGeom prst="rect">
            <a:avLst/>
          </a:prstGeom>
          <a:ln w="12700">
            <a:solidFill>
              <a:schemeClr val="tx1"/>
            </a:solidFill>
          </a:ln>
        </p:spPr>
      </p:pic>
    </p:spTree>
    <p:extLst>
      <p:ext uri="{BB962C8B-B14F-4D97-AF65-F5344CB8AC3E}">
        <p14:creationId xmlns:p14="http://schemas.microsoft.com/office/powerpoint/2010/main" val="12305004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3093</TotalTime>
  <Words>1397</Words>
  <Application>Microsoft Office PowerPoint</Application>
  <PresentationFormat>On-screen Show (4:3)</PresentationFormat>
  <Paragraphs>334</Paragraphs>
  <Slides>16</Slides>
  <Notes>5</Notes>
  <HiddenSlides>3</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ＭＳ Ｐゴシック</vt:lpstr>
      <vt:lpstr>Arial</vt:lpstr>
      <vt:lpstr>Bookman Old Style</vt:lpstr>
      <vt:lpstr>Calibri</vt:lpstr>
      <vt:lpstr>Gill Sans MT</vt:lpstr>
      <vt:lpstr>Helvetica Neue LT Std</vt:lpstr>
      <vt:lpstr>Wingdings</vt:lpstr>
      <vt:lpstr>Office Theme</vt:lpstr>
      <vt:lpstr>PowerPoint Presentation</vt:lpstr>
      <vt:lpstr>The Constitution as a Basis for  monitoring of Elected Representatives</vt:lpstr>
      <vt:lpstr>PowerPoint Presentation</vt:lpstr>
      <vt:lpstr>Parameters for Rating MLAs (1/4)</vt:lpstr>
      <vt:lpstr>Parameters for Rating MLAs (2/4)</vt:lpstr>
      <vt:lpstr>Parameters for Rating MLAs (3/4)</vt:lpstr>
      <vt:lpstr>Parameters for Rating MLAs (4/4)</vt:lpstr>
      <vt:lpstr>No. of Questions Asked by 32 MLAs</vt:lpstr>
      <vt:lpstr>Average Number of Question Asked by MLAs</vt:lpstr>
      <vt:lpstr>Average Score &amp; Improvement in Quality of Life </vt:lpstr>
      <vt:lpstr>Key Insights</vt:lpstr>
      <vt:lpstr>  MLAs with criminal cases as per  Representative of People’s Act 1951</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Nilam</dc:creator>
  <cp:lastModifiedBy>Nilam</cp:lastModifiedBy>
  <cp:revision>137</cp:revision>
  <cp:lastPrinted>2018-08-21T06:03:34Z</cp:lastPrinted>
  <dcterms:created xsi:type="dcterms:W3CDTF">2006-08-16T00:00:00Z</dcterms:created>
  <dcterms:modified xsi:type="dcterms:W3CDTF">2018-08-21T07:33:35Z</dcterms:modified>
</cp:coreProperties>
</file>